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27"/>
  </p:notesMasterIdLst>
  <p:sldIdLst>
    <p:sldId id="256" r:id="rId4"/>
    <p:sldId id="283" r:id="rId5"/>
    <p:sldId id="836" r:id="rId6"/>
    <p:sldId id="839" r:id="rId7"/>
    <p:sldId id="838" r:id="rId8"/>
    <p:sldId id="747" r:id="rId9"/>
    <p:sldId id="835" r:id="rId10"/>
    <p:sldId id="821" r:id="rId11"/>
    <p:sldId id="822" r:id="rId12"/>
    <p:sldId id="823" r:id="rId13"/>
    <p:sldId id="824" r:id="rId14"/>
    <p:sldId id="825" r:id="rId15"/>
    <p:sldId id="837" r:id="rId16"/>
    <p:sldId id="826" r:id="rId17"/>
    <p:sldId id="833" r:id="rId18"/>
    <p:sldId id="834" r:id="rId19"/>
    <p:sldId id="827" r:id="rId20"/>
    <p:sldId id="828" r:id="rId21"/>
    <p:sldId id="829" r:id="rId22"/>
    <p:sldId id="830" r:id="rId23"/>
    <p:sldId id="831" r:id="rId24"/>
    <p:sldId id="832" r:id="rId25"/>
    <p:sldId id="552" r:id="rId2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30" userDrawn="1">
          <p15:clr>
            <a:srgbClr val="A4A3A4"/>
          </p15:clr>
        </p15:guide>
        <p15:guide id="2" pos="2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33CC"/>
    <a:srgbClr val="FF66FF"/>
    <a:srgbClr val="FF0000"/>
    <a:srgbClr val="9966FF"/>
    <a:srgbClr val="3399FF"/>
    <a:srgbClr val="FF9966"/>
    <a:srgbClr val="99FF33"/>
    <a:srgbClr val="7A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656" y="48"/>
      </p:cViewPr>
      <p:guideLst>
        <p:guide orient="horz" pos="2330"/>
        <p:guide pos="29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E185E4-5CF6-4FED-9517-58129F3B73AA}" type="datetimeFigureOut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7400" cy="56737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9800" cy="56737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4038600" cy="48958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8958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8229600" cy="23717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3667125"/>
            <a:ext cx="8229600" cy="23717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gradFill rotWithShape="0">
          <a:gsLst>
            <a:gs pos="0">
              <a:srgbClr val="FEFAF3">
                <a:alpha val="100000"/>
              </a:srgbClr>
            </a:gs>
            <a:gs pos="74001">
              <a:srgbClr val="F5D093">
                <a:alpha val="100000"/>
              </a:srgbClr>
            </a:gs>
            <a:gs pos="83000">
              <a:srgbClr val="F5D093">
                <a:alpha val="100000"/>
              </a:srgbClr>
            </a:gs>
            <a:gs pos="100000">
              <a:srgbClr val="F9E0B7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59563" y="333375"/>
            <a:ext cx="2238375" cy="1914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228600" y="661352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200400" y="6613525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781800" y="6613525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algn="r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8958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8958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2.png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5" Type="http://schemas.openxmlformats.org/officeDocument/2006/relationships/theme" Target="../theme/theme2.xml"/><Relationship Id="rId14" Type="http://schemas.openxmlformats.org/officeDocument/2006/relationships/image" Target="../media/image6.jpeg"/><Relationship Id="rId13" Type="http://schemas.openxmlformats.org/officeDocument/2006/relationships/image" Target="../media/image5.png"/><Relationship Id="rId12" Type="http://schemas.openxmlformats.org/officeDocument/2006/relationships/image" Target="../media/image4.png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53"/>
          <p:cNvSpPr>
            <a:spLocks noChangeArrowheads="1"/>
          </p:cNvSpPr>
          <p:nvPr/>
        </p:nvSpPr>
        <p:spPr bwMode="auto">
          <a:xfrm>
            <a:off x="228600" y="552450"/>
            <a:ext cx="8686800" cy="59436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54"/>
          <p:cNvSpPr>
            <a:spLocks noChangeArrowheads="1"/>
          </p:cNvSpPr>
          <p:nvPr/>
        </p:nvSpPr>
        <p:spPr bwMode="auto">
          <a:xfrm>
            <a:off x="609600" y="152400"/>
            <a:ext cx="5562600" cy="1085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8" name="Picture 52" descr="01_back_b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239000" y="571500"/>
            <a:ext cx="1665288" cy="2152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8958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499225"/>
            <a:ext cx="2133600" cy="2444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000" b="0">
                <a:latin typeface="Verdana" panose="020B060403050404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1031" name="Picture 51" descr="01_icon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334000" y="171450"/>
            <a:ext cx="749300" cy="9271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random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276600" y="3717925"/>
            <a:ext cx="5616575" cy="15113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50000">
                <a:srgbClr val="FFFF0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prstShdw prst="shdw17" dist="17961" dir="13500000">
              <a:srgbClr val="999900"/>
            </a:prstShdw>
          </a:effectLst>
        </p:spPr>
        <p:txBody>
          <a:bodyPr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051" name="Picture 25" descr="01_back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8600" y="276225"/>
            <a:ext cx="4876800" cy="6315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2" name="Picture 26" descr="01_icon_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438400" y="3556000"/>
            <a:ext cx="1739900" cy="1739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3" name="Rectangle 27"/>
          <p:cNvSpPr>
            <a:spLocks noChangeArrowheads="1"/>
          </p:cNvSpPr>
          <p:nvPr/>
        </p:nvSpPr>
        <p:spPr bwMode="auto">
          <a:xfrm>
            <a:off x="209550" y="266700"/>
            <a:ext cx="8705850" cy="63246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613525"/>
            <a:ext cx="2133600" cy="2444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buFont typeface="Arial" panose="020B0604020202020204" pitchFamily="34" charset="0"/>
              <a:buNone/>
              <a:defRPr sz="1000" b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613525"/>
            <a:ext cx="2895600" cy="2444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000" b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613525"/>
            <a:ext cx="2133600" cy="2444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 b="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2057" name="Picture 9" descr="25d1516e_1d74_4a9b_85ed_c52c1984991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092950" y="333375"/>
            <a:ext cx="1778000" cy="16256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random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FAF3">
                <a:alpha val="100000"/>
              </a:srgbClr>
            </a:gs>
            <a:gs pos="74001">
              <a:srgbClr val="F5D093">
                <a:alpha val="100000"/>
              </a:srgbClr>
            </a:gs>
            <a:gs pos="83000">
              <a:srgbClr val="F5D093">
                <a:alpha val="100000"/>
              </a:srgbClr>
            </a:gs>
            <a:gs pos="100000">
              <a:srgbClr val="F9E0B7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5122" name="WordArt 2"/>
          <p:cNvSpPr/>
          <p:nvPr/>
        </p:nvSpPr>
        <p:spPr>
          <a:xfrm>
            <a:off x="3924300" y="2852738"/>
            <a:ext cx="4897438" cy="129698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4245"/>
                <a:gd name="adj2" fmla="val 0"/>
              </a:avLst>
            </a:prstTxWarp>
            <a:normAutofit/>
          </a:bodyPr>
          <a:p>
            <a:pPr algn="ctr"/>
            <a:r>
              <a:rPr lang="zh-CN" altLang="en-US" sz="8000" b="1">
                <a:solidFill>
                  <a:srgbClr val="FF9900"/>
                </a:solidFill>
                <a:effectLst>
                  <a:outerShdw dist="107763" dir="18900000" algn="ctr" rotWithShape="0">
                    <a:srgbClr val="000099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ＥＲＰ沙盘模拟</a:t>
            </a:r>
            <a:endParaRPr lang="zh-CN" altLang="en-US" sz="8000" b="1">
              <a:solidFill>
                <a:srgbClr val="FF9900"/>
              </a:solidFill>
              <a:effectLst>
                <a:outerShdw dist="107763" dir="18900000" algn="ctr" rotWithShape="0">
                  <a:srgbClr val="000099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123" name="WordArt 2"/>
          <p:cNvSpPr/>
          <p:nvPr/>
        </p:nvSpPr>
        <p:spPr>
          <a:xfrm>
            <a:off x="3851275" y="4508500"/>
            <a:ext cx="4752975" cy="11588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4931"/>
                <a:gd name="adj2" fmla="val 0"/>
              </a:avLst>
            </a:prstTxWarp>
            <a:normAutofit/>
          </a:bodyPr>
          <a:p>
            <a:pPr algn="ctr"/>
            <a:r>
              <a:rPr lang="zh-CN" altLang="en-US" sz="8000" b="1">
                <a:solidFill>
                  <a:srgbClr val="FF9900"/>
                </a:solidFill>
                <a:effectLst>
                  <a:outerShdw dist="107763" dir="18900000" algn="ctr" rotWithShape="0">
                    <a:srgbClr val="000099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实验指导书</a:t>
            </a:r>
            <a:endParaRPr lang="zh-CN" altLang="en-US" sz="8000" b="1">
              <a:solidFill>
                <a:srgbClr val="FF9900"/>
              </a:solidFill>
              <a:effectLst>
                <a:outerShdw dist="107763" dir="18900000" algn="ctr" rotWithShape="0">
                  <a:srgbClr val="000099"/>
                </a:outerShdw>
              </a:effectLst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en-US" dirty="0">
                <a:ea typeface="宋体" panose="02010600030101010101" pitchFamily="2" charset="-122"/>
              </a:rPr>
              <a:t>（</a:t>
            </a:r>
            <a:r>
              <a:rPr lang="en-US" altLang="zh-CN" dirty="0">
                <a:ea typeface="宋体" panose="02010600030101010101" pitchFamily="2" charset="-122"/>
              </a:rPr>
              <a:t>2</a:t>
            </a:r>
            <a:r>
              <a:rPr lang="zh-CN" altLang="en-US" dirty="0">
                <a:ea typeface="宋体" panose="02010600030101010101" pitchFamily="2" charset="-122"/>
              </a:rPr>
              <a:t>）市场准入</a:t>
            </a:r>
            <a:endParaRPr lang="zh-CN" altLang="en-US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    当某个市场开发完成后，该企业就取得了在该市场上经营的资格（取得相应的市场准入证），此后就可以在该市场上进行广告宣传，争取客户订单了。 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4339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任务一　熟悉模拟企业与市场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5362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533400" indent="-533400"/>
            <a:r>
              <a:rPr lang="en-US" altLang="zh-CN" dirty="0">
                <a:ea typeface="宋体" panose="02010600030101010101" pitchFamily="2" charset="-122"/>
              </a:rPr>
              <a:t>2.</a:t>
            </a:r>
            <a:r>
              <a:rPr lang="zh-CN" altLang="en-US" dirty="0">
                <a:ea typeface="宋体" panose="02010600030101010101" pitchFamily="2" charset="-122"/>
              </a:rPr>
              <a:t>销售会议与订单争取</a:t>
            </a:r>
            <a:endParaRPr lang="zh-CN" altLang="en-US" dirty="0">
              <a:ea typeface="宋体" panose="02010600030101010101" pitchFamily="2" charset="-122"/>
            </a:endParaRPr>
          </a:p>
          <a:p>
            <a:pPr marL="533400" indent="-533400"/>
            <a:r>
              <a:rPr lang="zh-CN" altLang="en-US" dirty="0">
                <a:ea typeface="宋体" panose="02010600030101010101" pitchFamily="2" charset="-122"/>
              </a:rPr>
              <a:t>（</a:t>
            </a:r>
            <a:r>
              <a:rPr lang="en-US" altLang="zh-CN" dirty="0">
                <a:ea typeface="宋体" panose="02010600030101010101" pitchFamily="2" charset="-122"/>
              </a:rPr>
              <a:t>1</a:t>
            </a:r>
            <a:r>
              <a:rPr lang="zh-CN" altLang="en-US" dirty="0">
                <a:ea typeface="宋体" panose="02010600030101010101" pitchFamily="2" charset="-122"/>
              </a:rPr>
              <a:t>）销售会议</a:t>
            </a:r>
            <a:endParaRPr lang="zh-CN" altLang="en-US" dirty="0">
              <a:ea typeface="宋体" panose="02010600030101010101" pitchFamily="2" charset="-122"/>
            </a:endParaRPr>
          </a:p>
          <a:p>
            <a:pPr marL="533400" indent="-533400"/>
            <a:r>
              <a:rPr lang="zh-CN" altLang="en-US" dirty="0">
                <a:ea typeface="宋体" panose="02010600030101010101" pitchFamily="2" charset="-122"/>
              </a:rPr>
              <a:t>（</a:t>
            </a:r>
            <a:r>
              <a:rPr lang="en-US" altLang="zh-CN" dirty="0">
                <a:ea typeface="宋体" panose="02010600030101010101" pitchFamily="2" charset="-122"/>
              </a:rPr>
              <a:t>2</a:t>
            </a:r>
            <a:r>
              <a:rPr lang="zh-CN" altLang="en-US" dirty="0">
                <a:ea typeface="宋体" panose="02010600030101010101" pitchFamily="2" charset="-122"/>
              </a:rPr>
              <a:t>）市场地位</a:t>
            </a:r>
            <a:endParaRPr lang="zh-CN" altLang="en-US" dirty="0">
              <a:ea typeface="宋体" panose="02010600030101010101" pitchFamily="2" charset="-122"/>
            </a:endParaRPr>
          </a:p>
          <a:p>
            <a:pPr marL="533400" indent="-533400"/>
            <a:r>
              <a:rPr lang="zh-CN" altLang="en-US" dirty="0">
                <a:ea typeface="宋体" panose="02010600030101010101" pitchFamily="2" charset="-122"/>
              </a:rPr>
              <a:t>（</a:t>
            </a:r>
            <a:r>
              <a:rPr lang="en-US" altLang="zh-CN" dirty="0">
                <a:ea typeface="宋体" panose="02010600030101010101" pitchFamily="2" charset="-122"/>
              </a:rPr>
              <a:t>3</a:t>
            </a:r>
            <a:r>
              <a:rPr lang="zh-CN" altLang="en-US" dirty="0">
                <a:ea typeface="宋体" panose="02010600030101010101" pitchFamily="2" charset="-122"/>
              </a:rPr>
              <a:t>）广告投放</a:t>
            </a:r>
            <a:endParaRPr lang="zh-CN" altLang="en-US" dirty="0">
              <a:ea typeface="宋体" panose="02010600030101010101" pitchFamily="2" charset="-122"/>
            </a:endParaRPr>
          </a:p>
          <a:p>
            <a:pPr marL="533400" indent="-533400"/>
            <a:r>
              <a:rPr lang="zh-CN" altLang="en-US" dirty="0">
                <a:ea typeface="宋体" panose="02010600030101010101" pitchFamily="2" charset="-122"/>
              </a:rPr>
              <a:t>（</a:t>
            </a:r>
            <a:r>
              <a:rPr lang="en-US" altLang="zh-CN" dirty="0">
                <a:ea typeface="宋体" panose="02010600030101010101" pitchFamily="2" charset="-122"/>
              </a:rPr>
              <a:t>4</a:t>
            </a:r>
            <a:r>
              <a:rPr lang="zh-CN" altLang="en-US" dirty="0">
                <a:ea typeface="宋体" panose="02010600030101010101" pitchFamily="2" charset="-122"/>
              </a:rPr>
              <a:t>）客户订单 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grpSp>
        <p:nvGrpSpPr>
          <p:cNvPr id="15363" name="Group 4"/>
          <p:cNvGrpSpPr/>
          <p:nvPr/>
        </p:nvGrpSpPr>
        <p:grpSpPr>
          <a:xfrm>
            <a:off x="4787900" y="2349500"/>
            <a:ext cx="3317875" cy="4103688"/>
            <a:chOff x="6307" y="1361"/>
            <a:chExt cx="3062" cy="2294"/>
          </a:xfrm>
        </p:grpSpPr>
        <p:sp>
          <p:nvSpPr>
            <p:cNvPr id="15365" name="Rectangle 5"/>
            <p:cNvSpPr/>
            <p:nvPr/>
          </p:nvSpPr>
          <p:spPr>
            <a:xfrm>
              <a:off x="6553" y="3265"/>
              <a:ext cx="2522" cy="390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 lIns="0" tIns="0" rIns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•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marL="0" lvl="0" indent="0" algn="ctr" eaLnBrk="1" hangingPunct="1">
                <a:spcBef>
                  <a:spcPts val="300"/>
                </a:spcBef>
                <a:spcAft>
                  <a:spcPts val="900"/>
                </a:spcAft>
                <a:buClrTx/>
                <a:buFont typeface="Arial" panose="020B0604020202020204" pitchFamily="34" charset="0"/>
                <a:buNone/>
              </a:pPr>
              <a:endPara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15366" name="Group 6"/>
            <p:cNvGrpSpPr/>
            <p:nvPr/>
          </p:nvGrpSpPr>
          <p:grpSpPr>
            <a:xfrm>
              <a:off x="6307" y="1361"/>
              <a:ext cx="3062" cy="1911"/>
              <a:chOff x="6472" y="7757"/>
              <a:chExt cx="3062" cy="1911"/>
            </a:xfrm>
          </p:grpSpPr>
          <p:sp>
            <p:nvSpPr>
              <p:cNvPr id="15367" name="Text Box 7"/>
              <p:cNvSpPr txBox="1"/>
              <p:nvPr/>
            </p:nvSpPr>
            <p:spPr>
              <a:xfrm>
                <a:off x="6475" y="7757"/>
                <a:ext cx="3056" cy="1911"/>
              </a:xfrm>
              <a:prstGeom prst="rect">
                <a:avLst/>
              </a:prstGeom>
              <a:solidFill>
                <a:srgbClr val="FFFFFF"/>
              </a:solidFill>
              <a:ln w="6350" cap="flat" cmpd="sng">
                <a:solidFill>
                  <a:srgbClr val="0000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Font typeface="Wingdings" panose="05000000000000000000" pitchFamily="2" charset="2"/>
                  <a:buChar char="v"/>
                  <a:defRPr sz="2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anose="05000000000000000000" pitchFamily="2" charset="2"/>
                  <a:buChar char="§"/>
                  <a:defRPr sz="2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Wingdings" panose="05000000000000000000" pitchFamily="2" charset="2"/>
                  <a:buChar char="•"/>
                  <a:defRPr sz="24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–"/>
                  <a:defRPr sz="2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»"/>
                  <a:defRPr sz="2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lvl5pPr>
              </a:lstStyle>
              <a:p>
                <a:pPr marL="0" lvl="0" indent="0" algn="just" eaLnBrk="1" hangingPunct="1">
                  <a:spcBef>
                    <a:spcPts val="1400"/>
                  </a:spcBef>
                  <a:spcAft>
                    <a:spcPts val="1450"/>
                  </a:spcAft>
                  <a:buClrTx/>
                  <a:buFont typeface="Arial" panose="020B0604020202020204" pitchFamily="34" charset="0"/>
                  <a:buNone/>
                </a:pPr>
                <a:r>
                  <a:rPr lang="zh-CN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第</a:t>
                </a:r>
                <a:r>
                  <a:rPr lang="en-US" altLang="zh-CN" sz="1800" dirty="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6</a:t>
                </a:r>
                <a:r>
                  <a:rPr lang="zh-CN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年  	   </a:t>
                </a:r>
                <a:r>
                  <a:rPr lang="zh-CN" altLang="en-US" sz="1800" b="0" dirty="0">
                    <a:solidFill>
                      <a:schemeClr val="tx1"/>
                    </a:solidFill>
                    <a:latin typeface="Arial" panose="020B0604020202020204" pitchFamily="34" charset="0"/>
                    <a:ea typeface="隶书" panose="02010509060101010101" pitchFamily="49" charset="-122"/>
                  </a:rPr>
                  <a:t>亚洲市场</a:t>
                </a:r>
                <a:r>
                  <a:rPr lang="zh-CN" altLang="en-US" sz="1800" dirty="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 	</a:t>
                </a:r>
                <a:r>
                  <a:rPr lang="en-US" altLang="zh-CN" sz="1800" dirty="0">
                    <a:solidFill>
                      <a:schemeClr val="tx1"/>
                    </a:solidFill>
                    <a:latin typeface="Arial" panose="020B0604020202020204" pitchFamily="34" charset="0"/>
                    <a:ea typeface="黑体" panose="02010609060101010101" pitchFamily="49" charset="-122"/>
                  </a:rPr>
                  <a:t>IP4-3/3</a:t>
                </a:r>
                <a:endParaRPr lang="en-US" altLang="zh-CN" sz="1800" dirty="0"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endParaRPr>
              </a:p>
              <a:p>
                <a:pPr marL="0" lvl="0" indent="0" algn="just" eaLnBrk="1" hangingPunct="1">
                  <a:spcBef>
                    <a:spcPct val="0"/>
                  </a:spcBef>
                  <a:buClrTx/>
                  <a:buFont typeface="Arial" panose="020B0604020202020204" pitchFamily="34" charset="0"/>
                  <a:buNone/>
                </a:pPr>
                <a:r>
                  <a:rPr lang="zh-CN" altLang="en-US" sz="1800" b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产品数量：	</a:t>
                </a:r>
                <a:r>
                  <a:rPr lang="en-US" altLang="zh-CN" sz="1800" b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3 P4</a:t>
                </a:r>
                <a:endParaRPr lang="en-US" altLang="zh-CN" sz="1800" b="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0" lvl="0" indent="0" algn="just" eaLnBrk="1" hangingPunct="1">
                  <a:spcBef>
                    <a:spcPct val="0"/>
                  </a:spcBef>
                  <a:buClrTx/>
                  <a:buFont typeface="Arial" panose="020B0604020202020204" pitchFamily="34" charset="0"/>
                  <a:buNone/>
                </a:pPr>
                <a:r>
                  <a:rPr lang="zh-CN" altLang="en-US" sz="1800" b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产品单价：	</a:t>
                </a:r>
                <a:r>
                  <a:rPr lang="en-US" altLang="zh-CN" sz="1800" b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12 M/</a:t>
                </a:r>
                <a:r>
                  <a:rPr lang="zh-CN" altLang="en-US" sz="1800" b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个</a:t>
                </a:r>
                <a:endParaRPr lang="zh-CN" altLang="en-US" sz="1800" b="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0" lvl="0" indent="0" algn="just" eaLnBrk="1" hangingPunct="1">
                  <a:spcBef>
                    <a:spcPct val="0"/>
                  </a:spcBef>
                  <a:buClrTx/>
                  <a:buFont typeface="Arial" panose="020B0604020202020204" pitchFamily="34" charset="0"/>
                  <a:buNone/>
                </a:pPr>
                <a:r>
                  <a:rPr lang="zh-CN" altLang="en-US" sz="1800" b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总 金 额：	</a:t>
                </a:r>
                <a:r>
                  <a:rPr lang="en-US" altLang="zh-CN" sz="1800" b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36 M</a:t>
                </a:r>
                <a:endParaRPr lang="en-US" altLang="zh-CN" sz="1800" b="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0" lvl="0" indent="0" algn="just" eaLnBrk="1" hangingPunct="1">
                  <a:spcBef>
                    <a:spcPct val="0"/>
                  </a:spcBef>
                  <a:buClrTx/>
                  <a:buFont typeface="Arial" panose="020B0604020202020204" pitchFamily="34" charset="0"/>
                  <a:buNone/>
                </a:pPr>
                <a:r>
                  <a:rPr lang="zh-CN" altLang="en-US" sz="1800" b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应收账期：	</a:t>
                </a:r>
                <a:r>
                  <a:rPr lang="en-US" altLang="zh-CN" sz="1800" b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4 Q</a:t>
                </a:r>
                <a:endParaRPr lang="en-US" altLang="zh-CN" sz="1800" b="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0" lvl="0" indent="0" algn="just" eaLnBrk="1" hangingPunct="1">
                  <a:spcBef>
                    <a:spcPct val="0"/>
                  </a:spcBef>
                  <a:buClrTx/>
                  <a:buFont typeface="Arial" panose="020B0604020202020204" pitchFamily="34" charset="0"/>
                  <a:buNone/>
                </a:pPr>
                <a:endParaRPr lang="en-US" altLang="zh-CN" sz="18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0" lvl="0" indent="0" algn="just" eaLnBrk="1" hangingPunct="1">
                  <a:spcBef>
                    <a:spcPct val="0"/>
                  </a:spcBef>
                  <a:buClrTx/>
                  <a:buFont typeface="Arial" panose="020B0604020202020204" pitchFamily="34" charset="0"/>
                  <a:buNone/>
                </a:pPr>
                <a:r>
                  <a:rPr lang="en-US" altLang="zh-CN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ISO 9000</a:t>
                </a:r>
                <a:r>
                  <a:rPr lang="en-US" altLang="zh-CN" sz="1800" b="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rPr>
                  <a:t>				             </a:t>
                </a:r>
                <a:r>
                  <a:rPr lang="zh-CN" altLang="en-US" sz="18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charset="-122"/>
                  </a:rPr>
                  <a:t>加急！！！</a:t>
                </a:r>
                <a:endParaRPr lang="zh-CN" altLang="en-US" sz="1800" dirty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5368" name="Line 8"/>
              <p:cNvSpPr/>
              <p:nvPr/>
            </p:nvSpPr>
            <p:spPr>
              <a:xfrm>
                <a:off x="6472" y="8069"/>
                <a:ext cx="3062" cy="1"/>
              </a:xfrm>
              <a:prstGeom prst="line">
                <a:avLst/>
              </a:prstGeom>
              <a:ln w="63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369" name="Line 9"/>
              <p:cNvSpPr/>
              <p:nvPr/>
            </p:nvSpPr>
            <p:spPr>
              <a:xfrm>
                <a:off x="6472" y="9357"/>
                <a:ext cx="3061" cy="0"/>
              </a:xfrm>
              <a:prstGeom prst="line">
                <a:avLst/>
              </a:prstGeom>
              <a:ln w="6350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15364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任务一　熟悉模拟企业与市场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FAF3">
                <a:alpha val="100000"/>
              </a:srgbClr>
            </a:gs>
            <a:gs pos="74001">
              <a:srgbClr val="F5D093">
                <a:alpha val="100000"/>
              </a:srgbClr>
            </a:gs>
            <a:gs pos="83000">
              <a:srgbClr val="F5D093">
                <a:alpha val="100000"/>
              </a:srgbClr>
            </a:gs>
            <a:gs pos="100000">
              <a:srgbClr val="F9E0B7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6386" name="WordArt 3"/>
          <p:cNvSpPr/>
          <p:nvPr/>
        </p:nvSpPr>
        <p:spPr>
          <a:xfrm>
            <a:off x="1116013" y="2708275"/>
            <a:ext cx="6696075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FDFD">
                <a:alpha val="100000"/>
              </a:srgbClr>
            </a:gs>
            <a:gs pos="74001">
              <a:srgbClr val="DEEDED">
                <a:alpha val="100000"/>
              </a:srgbClr>
            </a:gs>
            <a:gs pos="83000">
              <a:srgbClr val="DEEDED">
                <a:alpha val="100000"/>
              </a:srgbClr>
            </a:gs>
            <a:gs pos="100000">
              <a:srgbClr val="E9F3F3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7410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143000"/>
            <a:ext cx="7138988" cy="4895850"/>
          </a:xfrm>
          <a:ln/>
        </p:spPr>
        <p:txBody>
          <a:bodyPr vert="horz" wrap="square" lIns="91440" tIns="45720" rIns="91440" bIns="45720" anchor="t" anchorCtr="0"/>
          <a:p>
            <a:pPr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>
                <a:latin typeface="方正粗黑宋简体" pitchFamily="2" charset="-122"/>
                <a:ea typeface="方正粗黑宋简体" pitchFamily="2" charset="-122"/>
              </a:rPr>
              <a:t>一、厂房购买、出售与租赁 </a:t>
            </a:r>
            <a:endParaRPr lang="en-US" altLang="zh-CN" dirty="0">
              <a:latin typeface="方正粗黑宋简体" pitchFamily="2" charset="-122"/>
              <a:ea typeface="方正粗黑宋简体" pitchFamily="2" charset="-122"/>
            </a:endParaRPr>
          </a:p>
        </p:txBody>
      </p:sp>
      <p:sp>
        <p:nvSpPr>
          <p:cNvPr id="17411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graphicFrame>
        <p:nvGraphicFramePr>
          <p:cNvPr id="154726" name="Group 102"/>
          <p:cNvGraphicFramePr>
            <a:graphicFrameLocks noGrp="1"/>
          </p:cNvGraphicFramePr>
          <p:nvPr>
            <p:ph sz="half" idx="1"/>
          </p:nvPr>
        </p:nvGraphicFramePr>
        <p:xfrm>
          <a:off x="755650" y="2205038"/>
          <a:ext cx="7931150" cy="2663825"/>
        </p:xfrm>
        <a:graphic>
          <a:graphicData uri="http://schemas.openxmlformats.org/drawingml/2006/table">
            <a:tbl>
              <a:tblPr/>
              <a:tblGrid>
                <a:gridCol w="1587500"/>
                <a:gridCol w="1584325"/>
                <a:gridCol w="1584325"/>
                <a:gridCol w="1587500"/>
                <a:gridCol w="1587500"/>
              </a:tblGrid>
              <a:tr h="879475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厂    房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买    价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租    金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售    价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容    量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大厂房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40M</a:t>
                      </a:r>
                      <a:endParaRPr kumimoji="0" lang="en-US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5M/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40M</a:t>
                      </a:r>
                      <a:endParaRPr kumimoji="0" lang="en-US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条生产线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9475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小厂房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30M</a:t>
                      </a:r>
                      <a:endParaRPr kumimoji="0" lang="en-US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3M/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30M</a:t>
                      </a:r>
                      <a:endParaRPr kumimoji="0" lang="en-US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条生产线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8" name="Rectangle 104"/>
          <p:cNvSpPr/>
          <p:nvPr/>
        </p:nvSpPr>
        <p:spPr>
          <a:xfrm>
            <a:off x="1187450" y="5300663"/>
            <a:ext cx="6486525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0" lvl="0" indent="0" algn="r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Wingdings 2" panose="05020102010507070707" pitchFamily="18" charset="2"/>
              </a:rPr>
              <a:t>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Wingdings 2" panose="05020102010507070707" pitchFamily="18" charset="2"/>
              </a:rPr>
              <a:t>厂房可随时按购买价值出售，得到的是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Wingdings 2" panose="05020102010507070707" pitchFamily="18" charset="2"/>
              </a:rPr>
              <a:t>4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sym typeface="Wingdings 2" panose="05020102010507070707" pitchFamily="18" charset="2"/>
              </a:rPr>
              <a:t>个账期的应收账款。</a:t>
            </a:r>
            <a:endParaRPr lang="zh-CN" altLang="en-US" sz="1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sym typeface="Wingdings 2" panose="05020102010507070707" pitchFamily="18" charset="2"/>
            </a:endParaRPr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FDFD">
                <a:alpha val="100000"/>
              </a:srgbClr>
            </a:gs>
            <a:gs pos="74001">
              <a:srgbClr val="DEEDED">
                <a:alpha val="100000"/>
              </a:srgbClr>
            </a:gs>
            <a:gs pos="83000">
              <a:srgbClr val="DEEDED">
                <a:alpha val="100000"/>
              </a:srgbClr>
            </a:gs>
            <a:gs pos="100000">
              <a:srgbClr val="E9F3F3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8434" name="Rectangle 3"/>
          <p:cNvSpPr>
            <a:spLocks noGrp="1"/>
          </p:cNvSpPr>
          <p:nvPr>
            <p:ph type="body" sz="half" idx="1"/>
          </p:nvPr>
        </p:nvSpPr>
        <p:spPr>
          <a:xfrm>
            <a:off x="395288" y="1341438"/>
            <a:ext cx="7931150" cy="3760787"/>
          </a:xfrm>
          <a:ln/>
        </p:spPr>
        <p:txBody>
          <a:bodyPr vert="horz" wrap="square" lIns="91440" tIns="45720" rIns="91440" bIns="45720" anchor="t" anchorCtr="0"/>
          <a:p>
            <a:pPr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>
                <a:latin typeface="方正粗黑宋简体" pitchFamily="2" charset="-122"/>
                <a:ea typeface="方正粗黑宋简体" pitchFamily="2" charset="-122"/>
              </a:rPr>
              <a:t>二、生产线购买、转产与维修、出售 </a:t>
            </a:r>
            <a:endParaRPr lang="zh-CN" altLang="en-US" dirty="0">
              <a:latin typeface="方正粗黑宋简体" pitchFamily="2" charset="-122"/>
              <a:ea typeface="方正粗黑宋简体" pitchFamily="2" charset="-122"/>
            </a:endParaRPr>
          </a:p>
          <a:p>
            <a:pPr>
              <a:buClr>
                <a:schemeClr val="hlink"/>
              </a:buClr>
              <a:buSzTx/>
              <a:buFont typeface="Wingdings" panose="05000000000000000000" pitchFamily="2" charset="2"/>
            </a:pPr>
            <a:endParaRPr lang="zh-CN" altLang="en-US" sz="2400" dirty="0">
              <a:ea typeface="宋体" panose="02010600030101010101" pitchFamily="2" charset="-122"/>
            </a:endParaRPr>
          </a:p>
        </p:txBody>
      </p:sp>
      <p:graphicFrame>
        <p:nvGraphicFramePr>
          <p:cNvPr id="155917" name="Group 269"/>
          <p:cNvGraphicFramePr>
            <a:graphicFrameLocks noGrp="1"/>
          </p:cNvGraphicFramePr>
          <p:nvPr>
            <p:ph sz="half" idx="1"/>
          </p:nvPr>
        </p:nvGraphicFramePr>
        <p:xfrm>
          <a:off x="323850" y="2205038"/>
          <a:ext cx="8351838" cy="4140200"/>
        </p:xfrm>
        <a:graphic>
          <a:graphicData uri="http://schemas.openxmlformats.org/drawingml/2006/table">
            <a:tbl>
              <a:tblPr/>
              <a:tblGrid>
                <a:gridCol w="1655763"/>
                <a:gridCol w="819150"/>
                <a:gridCol w="1041400"/>
                <a:gridCol w="909637"/>
                <a:gridCol w="965200"/>
                <a:gridCol w="1027113"/>
                <a:gridCol w="1285875"/>
                <a:gridCol w="647700"/>
              </a:tblGrid>
              <a:tr h="806450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生产线类型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购买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价格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安装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周期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生产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周期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转产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周期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转产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费用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维 修 费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残值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手工生产线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无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无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无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半自动生产线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全自动生产线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6450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柔性生产线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无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无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1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en-US" dirty="0">
                <a:ea typeface="宋体" panose="02010600030101010101" pitchFamily="2" charset="-122"/>
                <a:sym typeface="Wingdings 2" panose="05020102010507070707" pitchFamily="18" charset="2"/>
              </a:rPr>
              <a:t></a:t>
            </a:r>
            <a:r>
              <a:rPr lang="zh-CN" altLang="en-US" dirty="0">
                <a:ea typeface="宋体" panose="02010600030101010101" pitchFamily="2" charset="-122"/>
              </a:rPr>
              <a:t> 所有生产线可以生产所有产品。</a:t>
            </a:r>
            <a:endParaRPr lang="zh-CN" altLang="en-US" dirty="0">
              <a:ea typeface="宋体" panose="02010600030101010101" pitchFamily="2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ea typeface="宋体" panose="02010600030101010101" pitchFamily="2" charset="-122"/>
                <a:sym typeface="Wingdings 2" panose="05020102010507070707" pitchFamily="18" charset="2"/>
              </a:rPr>
              <a:t></a:t>
            </a:r>
            <a:r>
              <a:rPr lang="zh-CN" altLang="en-US" dirty="0">
                <a:ea typeface="宋体" panose="02010600030101010101" pitchFamily="2" charset="-122"/>
              </a:rPr>
              <a:t> 投资新生产线时按照安装周期平均支付投资，全部投资到位后的下一周期可以领取产品标识，开始生产。资金短缺时，任何时候都可以中断投资。</a:t>
            </a:r>
            <a:endParaRPr lang="zh-CN" altLang="en-US" dirty="0">
              <a:ea typeface="宋体" panose="02010600030101010101" pitchFamily="2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ea typeface="宋体" panose="02010600030101010101" pitchFamily="2" charset="-122"/>
                <a:sym typeface="Wingdings 2" panose="05020102010507070707" pitchFamily="18" charset="2"/>
              </a:rPr>
              <a:t></a:t>
            </a:r>
            <a:r>
              <a:rPr lang="zh-CN" altLang="en-US" dirty="0">
                <a:ea typeface="宋体" panose="02010600030101010101" pitchFamily="2" charset="-122"/>
              </a:rPr>
              <a:t> 生产线转产是指生产线转产生产其他产品，如半自动生产线原来生产</a:t>
            </a:r>
            <a:r>
              <a:rPr lang="en-US" altLang="zh-CN" dirty="0">
                <a:ea typeface="宋体" panose="02010600030101010101" pitchFamily="2" charset="-122"/>
              </a:rPr>
              <a:t>P1</a:t>
            </a:r>
            <a:r>
              <a:rPr lang="zh-CN" altLang="en-US" dirty="0">
                <a:ea typeface="宋体" panose="02010600030101010101" pitchFamily="2" charset="-122"/>
              </a:rPr>
              <a:t>产品，如果转产</a:t>
            </a:r>
            <a:r>
              <a:rPr lang="en-US" altLang="zh-CN" dirty="0">
                <a:ea typeface="宋体" panose="02010600030101010101" pitchFamily="2" charset="-122"/>
              </a:rPr>
              <a:t>P2</a:t>
            </a:r>
            <a:r>
              <a:rPr lang="zh-CN" altLang="en-US" dirty="0">
                <a:ea typeface="宋体" panose="02010600030101010101" pitchFamily="2" charset="-122"/>
              </a:rPr>
              <a:t>产品，需要改装生产线，因此需要停工一个周期，并支付</a:t>
            </a:r>
            <a:r>
              <a:rPr lang="en-US" altLang="zh-CN" dirty="0">
                <a:ea typeface="宋体" panose="02010600030101010101" pitchFamily="2" charset="-122"/>
              </a:rPr>
              <a:t>1M</a:t>
            </a:r>
            <a:r>
              <a:rPr lang="zh-CN" altLang="en-US" dirty="0">
                <a:ea typeface="宋体" panose="02010600030101010101" pitchFamily="2" charset="-122"/>
              </a:rPr>
              <a:t>改装费用。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9459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en-US" dirty="0">
                <a:ea typeface="宋体" panose="02010600030101010101" pitchFamily="2" charset="-122"/>
                <a:sym typeface="Wingdings 2" panose="05020102010507070707" pitchFamily="18" charset="2"/>
              </a:rPr>
              <a:t></a:t>
            </a:r>
            <a:r>
              <a:rPr lang="zh-CN" altLang="en-US" dirty="0">
                <a:ea typeface="宋体" panose="02010600030101010101" pitchFamily="2" charset="-122"/>
              </a:rPr>
              <a:t> 当年投资的生产线价值计入在建工程，当年不提折旧，从下一年按直线法</a:t>
            </a:r>
            <a:r>
              <a:rPr lang="en-US" altLang="zh-CN" dirty="0">
                <a:ea typeface="宋体" panose="02010600030101010101" pitchFamily="2" charset="-122"/>
              </a:rPr>
              <a:t>——</a:t>
            </a:r>
            <a:r>
              <a:rPr lang="zh-CN" altLang="en-US" dirty="0">
                <a:ea typeface="宋体" panose="02010600030101010101" pitchFamily="2" charset="-122"/>
              </a:rPr>
              <a:t>设备原值的</a:t>
            </a:r>
            <a:r>
              <a:rPr lang="en-US" altLang="zh-CN" dirty="0">
                <a:ea typeface="宋体" panose="02010600030101010101" pitchFamily="2" charset="-122"/>
              </a:rPr>
              <a:t>1/5</a:t>
            </a:r>
            <a:r>
              <a:rPr lang="zh-CN" altLang="en-US" dirty="0">
                <a:ea typeface="宋体" panose="02010600030101010101" pitchFamily="2" charset="-122"/>
              </a:rPr>
              <a:t>计提折旧。设备价值小于等于残值时，不计提折旧。</a:t>
            </a:r>
            <a:endParaRPr lang="zh-CN" altLang="en-US" dirty="0">
              <a:ea typeface="宋体" panose="02010600030101010101" pitchFamily="2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ea typeface="宋体" panose="02010600030101010101" pitchFamily="2" charset="-122"/>
                <a:sym typeface="Wingdings 2" panose="05020102010507070707" pitchFamily="18" charset="2"/>
              </a:rPr>
              <a:t></a:t>
            </a:r>
            <a:r>
              <a:rPr lang="zh-CN" altLang="en-US" dirty="0">
                <a:ea typeface="宋体" panose="02010600030101010101" pitchFamily="2" charset="-122"/>
              </a:rPr>
              <a:t> 当年已售出的生产线不用支付维修费。</a:t>
            </a:r>
            <a:endParaRPr lang="zh-CN" altLang="en-US" dirty="0">
              <a:ea typeface="宋体" panose="02010600030101010101" pitchFamily="2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ea typeface="宋体" panose="02010600030101010101" pitchFamily="2" charset="-122"/>
                <a:sym typeface="Wingdings 2" panose="05020102010507070707" pitchFamily="18" charset="2"/>
              </a:rPr>
              <a:t></a:t>
            </a:r>
            <a:r>
              <a:rPr lang="zh-CN" altLang="en-US" dirty="0">
                <a:ea typeface="宋体" panose="02010600030101010101" pitchFamily="2" charset="-122"/>
              </a:rPr>
              <a:t> 出售生产线时，如果该生产线净值</a:t>
            </a:r>
            <a:r>
              <a:rPr lang="en-US" altLang="zh-CN" dirty="0">
                <a:ea typeface="宋体" panose="02010600030101010101" pitchFamily="2" charset="-122"/>
              </a:rPr>
              <a:t>&lt;</a:t>
            </a:r>
            <a:r>
              <a:rPr lang="zh-CN" altLang="en-US" dirty="0">
                <a:ea typeface="宋体" panose="02010600030101010101" pitchFamily="2" charset="-122"/>
              </a:rPr>
              <a:t>残值，将生产线净值直接转到现金库中；如果该生产线净值</a:t>
            </a:r>
            <a:r>
              <a:rPr lang="en-US" altLang="zh-CN" dirty="0">
                <a:ea typeface="宋体" panose="02010600030101010101" pitchFamily="2" charset="-122"/>
              </a:rPr>
              <a:t>&gt;</a:t>
            </a:r>
            <a:r>
              <a:rPr lang="zh-CN" altLang="en-US" dirty="0">
                <a:ea typeface="宋体" panose="02010600030101010101" pitchFamily="2" charset="-122"/>
              </a:rPr>
              <a:t>残值，从生产线净值中取出等同于残值的部分置于现金库，将差额部分置于综合费用的其他项。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0483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FDFD">
                <a:alpha val="100000"/>
              </a:srgbClr>
            </a:gs>
            <a:gs pos="74001">
              <a:srgbClr val="DEEDED">
                <a:alpha val="100000"/>
              </a:srgbClr>
            </a:gs>
            <a:gs pos="83000">
              <a:srgbClr val="DEEDED">
                <a:alpha val="100000"/>
              </a:srgbClr>
            </a:gs>
            <a:gs pos="100000">
              <a:srgbClr val="E9F3F3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1506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en-US" dirty="0">
                <a:latin typeface="方正粗黑宋简体" pitchFamily="2" charset="-122"/>
                <a:ea typeface="方正粗黑宋简体" pitchFamily="2" charset="-122"/>
              </a:rPr>
              <a:t>三、产品生产</a:t>
            </a:r>
            <a:endParaRPr lang="zh-CN" altLang="en-US" dirty="0">
              <a:latin typeface="方正粗黑宋简体" pitchFamily="2" charset="-122"/>
              <a:ea typeface="方正粗黑宋简体" pitchFamily="2" charset="-122"/>
            </a:endParaRPr>
          </a:p>
        </p:txBody>
      </p:sp>
      <p:pic>
        <p:nvPicPr>
          <p:cNvPr id="21507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3850" y="2852738"/>
            <a:ext cx="8496300" cy="16557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8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en-US" dirty="0">
                <a:latin typeface="方正粗黑宋简体" pitchFamily="2" charset="-122"/>
                <a:ea typeface="方正粗黑宋简体" pitchFamily="2" charset="-122"/>
              </a:rPr>
              <a:t>四、原材料采购</a:t>
            </a:r>
            <a:endParaRPr lang="zh-CN" altLang="en-US" dirty="0">
              <a:latin typeface="方正粗黑宋简体" pitchFamily="2" charset="-122"/>
              <a:ea typeface="方正粗黑宋简体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原料采购涉及两个环节，签订采购合同和按合同收料。签订采购合同时要注意采购提前期。</a:t>
            </a:r>
            <a:r>
              <a:rPr lang="en-US" altLang="zh-CN" dirty="0">
                <a:ea typeface="宋体" panose="02010600030101010101" pitchFamily="2" charset="-122"/>
              </a:rPr>
              <a:t>R1</a:t>
            </a:r>
            <a:r>
              <a:rPr lang="zh-CN" altLang="en-US" dirty="0">
                <a:ea typeface="宋体" panose="02010600030101010101" pitchFamily="2" charset="-122"/>
              </a:rPr>
              <a:t>、</a:t>
            </a:r>
            <a:r>
              <a:rPr lang="en-US" altLang="zh-CN" dirty="0">
                <a:ea typeface="宋体" panose="02010600030101010101" pitchFamily="2" charset="-122"/>
              </a:rPr>
              <a:t>R2</a:t>
            </a:r>
            <a:r>
              <a:rPr lang="zh-CN" altLang="en-US" dirty="0">
                <a:ea typeface="宋体" panose="02010600030101010101" pitchFamily="2" charset="-122"/>
              </a:rPr>
              <a:t>原料需要一个季度的采购提前期；</a:t>
            </a:r>
            <a:r>
              <a:rPr lang="en-US" altLang="zh-CN" dirty="0">
                <a:ea typeface="宋体" panose="02010600030101010101" pitchFamily="2" charset="-122"/>
              </a:rPr>
              <a:t>R3</a:t>
            </a:r>
            <a:r>
              <a:rPr lang="zh-CN" altLang="en-US" dirty="0">
                <a:ea typeface="宋体" panose="02010600030101010101" pitchFamily="2" charset="-122"/>
              </a:rPr>
              <a:t>、</a:t>
            </a:r>
            <a:r>
              <a:rPr lang="en-US" altLang="zh-CN" dirty="0">
                <a:ea typeface="宋体" panose="02010600030101010101" pitchFamily="2" charset="-122"/>
              </a:rPr>
              <a:t>R4</a:t>
            </a:r>
            <a:r>
              <a:rPr lang="zh-CN" altLang="en-US" dirty="0">
                <a:ea typeface="宋体" panose="02010600030101010101" pitchFamily="2" charset="-122"/>
              </a:rPr>
              <a:t>原料需要两个季度的采购提前期。货物到达企业时，必须照单全收，并按规定支付原料费或计入应付账款。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2531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FDFD">
                <a:alpha val="100000"/>
              </a:srgbClr>
            </a:gs>
            <a:gs pos="74001">
              <a:srgbClr val="DEEDED">
                <a:alpha val="100000"/>
              </a:srgbClr>
            </a:gs>
            <a:gs pos="83000">
              <a:srgbClr val="DEEDED">
                <a:alpha val="100000"/>
              </a:srgbClr>
            </a:gs>
            <a:gs pos="100000">
              <a:srgbClr val="E9F3F3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3554" name="Rectangle 3"/>
          <p:cNvSpPr>
            <a:spLocks noGrp="1"/>
          </p:cNvSpPr>
          <p:nvPr>
            <p:ph type="body" sz="half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>
                <a:latin typeface="方正粗黑宋简体" pitchFamily="2" charset="-122"/>
                <a:ea typeface="方正粗黑宋简体" pitchFamily="2" charset="-122"/>
              </a:rPr>
              <a:t>五、产品研发与国际认证体系</a:t>
            </a:r>
            <a:endParaRPr lang="zh-CN" altLang="en-US" dirty="0">
              <a:latin typeface="方正粗黑宋简体" pitchFamily="2" charset="-122"/>
              <a:ea typeface="方正粗黑宋简体" pitchFamily="2" charset="-122"/>
            </a:endParaRPr>
          </a:p>
          <a:p>
            <a:pPr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en-US" altLang="zh-CN" sz="2400" dirty="0"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ea typeface="宋体" panose="02010600030101010101" pitchFamily="2" charset="-122"/>
              </a:rPr>
              <a:t>．产品研发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  <p:graphicFrame>
        <p:nvGraphicFramePr>
          <p:cNvPr id="158982" name="Group 262"/>
          <p:cNvGraphicFramePr>
            <a:graphicFrameLocks noGrp="1"/>
          </p:cNvGraphicFramePr>
          <p:nvPr>
            <p:ph sz="half" idx="1"/>
          </p:nvPr>
        </p:nvGraphicFramePr>
        <p:xfrm>
          <a:off x="539750" y="2420938"/>
          <a:ext cx="8229600" cy="2613025"/>
        </p:xfrm>
        <a:graphic>
          <a:graphicData uri="http://schemas.openxmlformats.org/drawingml/2006/table">
            <a:tbl>
              <a:tblPr/>
              <a:tblGrid>
                <a:gridCol w="792163"/>
                <a:gridCol w="792162"/>
                <a:gridCol w="792163"/>
                <a:gridCol w="647700"/>
                <a:gridCol w="647700"/>
                <a:gridCol w="4557712"/>
              </a:tblGrid>
              <a:tr h="671513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产品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P1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P2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P3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P4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备注说明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研发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时间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6Q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各产品可同步研发；按研发周期平均支付研发投资；资金不足时可随时中断或终止；全部投资完成的下一周期方可开始生产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某产品研发投入完成后，可领取产品生产资格证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研发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投资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季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季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季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季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23584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FAF3">
                <a:alpha val="100000"/>
              </a:srgbClr>
            </a:gs>
            <a:gs pos="74001">
              <a:srgbClr val="F5D093">
                <a:alpha val="100000"/>
              </a:srgbClr>
            </a:gs>
            <a:gs pos="83000">
              <a:srgbClr val="F5D093">
                <a:alpha val="100000"/>
              </a:srgbClr>
            </a:gs>
            <a:gs pos="100000">
              <a:srgbClr val="F9E0B7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146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项目四　熟悉模拟企业及市场经营规则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6147" name="AutoShape 5"/>
          <p:cNvSpPr/>
          <p:nvPr/>
        </p:nvSpPr>
        <p:spPr>
          <a:xfrm rot="5400000">
            <a:off x="-1938337" y="1227138"/>
            <a:ext cx="4824412" cy="4764087"/>
          </a:xfrm>
          <a:custGeom>
            <a:avLst/>
            <a:gdLst>
              <a:gd name="txL" fmla="*/ 401 w 21600"/>
              <a:gd name="txT" fmla="*/ 0 h 21600"/>
              <a:gd name="txR" fmla="*/ 21199 w 21600"/>
              <a:gd name="txB" fmla="*/ 13628 h 21600"/>
            </a:gdLst>
            <a:ahLst/>
            <a:cxnLst>
              <a:cxn ang="0">
                <a:pos x="538772352" y="0"/>
              </a:cxn>
              <a:cxn ang="0">
                <a:pos x="8081562" y="517674404"/>
              </a:cxn>
              <a:cxn ang="0">
                <a:pos x="538772352" y="15669438"/>
              </a:cxn>
              <a:cxn ang="0">
                <a:pos x="1069462919" y="517674404"/>
              </a:cxn>
            </a:cxnLst>
            <a:rect l="txL" t="txT" r="txR" b="txB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lnTo>
                  <a:pt x="323" y="10641"/>
                </a:lnTo>
                <a:close/>
              </a:path>
            </a:pathLst>
          </a:custGeom>
          <a:gradFill rotWithShape="1">
            <a:gsLst>
              <a:gs pos="0">
                <a:schemeClr val="bg2">
                  <a:alpha val="100000"/>
                </a:schemeClr>
              </a:gs>
              <a:gs pos="50000">
                <a:srgbClr val="E2E2E2">
                  <a:alpha val="100000"/>
                </a:srgbClr>
              </a:gs>
              <a:gs pos="100000">
                <a:schemeClr val="bg2">
                  <a:alpha val="100000"/>
                </a:schemeClr>
              </a:gs>
            </a:gsLst>
            <a:lin ang="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48" name="AutoShape 6"/>
          <p:cNvSpPr/>
          <p:nvPr/>
        </p:nvSpPr>
        <p:spPr>
          <a:xfrm rot="5400000" flipH="1">
            <a:off x="-1530350" y="1754188"/>
            <a:ext cx="4030663" cy="3921125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7713 h 21600"/>
            </a:gdLst>
            <a:ahLst/>
            <a:cxnLst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10744" y="1080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56000"/>
                </a:schemeClr>
              </a:gs>
              <a:gs pos="100000">
                <a:srgbClr val="FFFFFF">
                  <a:alpha val="4800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49" name="AutoShape 10"/>
          <p:cNvSpPr/>
          <p:nvPr/>
        </p:nvSpPr>
        <p:spPr>
          <a:xfrm>
            <a:off x="2916238" y="2781300"/>
            <a:ext cx="4981575" cy="412750"/>
          </a:xfrm>
          <a:prstGeom prst="roundRect">
            <a:avLst>
              <a:gd name="adj" fmla="val 50000"/>
            </a:avLst>
          </a:prstGeom>
          <a:noFill/>
          <a:ln w="2857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任务一　熟悉模拟企业与市场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6150" name="Group 26"/>
          <p:cNvGrpSpPr/>
          <p:nvPr/>
        </p:nvGrpSpPr>
        <p:grpSpPr>
          <a:xfrm>
            <a:off x="2627313" y="3500438"/>
            <a:ext cx="381000" cy="482600"/>
            <a:chOff x="0" y="0"/>
            <a:chExt cx="1615" cy="2054"/>
          </a:xfrm>
        </p:grpSpPr>
        <p:sp>
          <p:nvSpPr>
            <p:cNvPr id="6160" name="Oval 27"/>
            <p:cNvSpPr/>
            <p:nvPr/>
          </p:nvSpPr>
          <p:spPr>
            <a:xfrm>
              <a:off x="0" y="216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•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marL="0" lvl="0" indent="0" algn="r" eaLnBrk="1" hangingPunct="1">
                <a:spcBef>
                  <a:spcPct val="0"/>
                </a:spcBef>
                <a:buClrTx/>
                <a:buFont typeface="Arial" panose="020B0604020202020204" pitchFamily="34" charset="0"/>
                <a:buNone/>
              </a:pPr>
              <a:endPara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61" name="Oval 28"/>
            <p:cNvSpPr/>
            <p:nvPr/>
          </p:nvSpPr>
          <p:spPr>
            <a:xfrm>
              <a:off x="92" y="307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A2A2A2"/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•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marL="0" lvl="0" indent="0" algn="r" eaLnBrk="1" hangingPunct="1">
                <a:spcBef>
                  <a:spcPct val="0"/>
                </a:spcBef>
                <a:buClrTx/>
                <a:buFont typeface="Arial" panose="020B0604020202020204" pitchFamily="34" charset="0"/>
                <a:buNone/>
              </a:pPr>
              <a:endPara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45" name="Oval 29"/>
            <p:cNvSpPr>
              <a:spLocks noChangeArrowheads="1"/>
            </p:cNvSpPr>
            <p:nvPr/>
          </p:nvSpPr>
          <p:spPr bwMode="auto">
            <a:xfrm>
              <a:off x="592" y="0"/>
              <a:ext cx="781" cy="204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5000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3" name="Oval 30"/>
            <p:cNvSpPr/>
            <p:nvPr/>
          </p:nvSpPr>
          <p:spPr>
            <a:xfrm>
              <a:off x="592" y="0"/>
              <a:ext cx="781" cy="2047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•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marL="0" lvl="0" indent="0" algn="r" eaLnBrk="1" hangingPunct="1">
                <a:spcBef>
                  <a:spcPct val="0"/>
                </a:spcBef>
                <a:buClrTx/>
                <a:buFont typeface="Arial" panose="020B0604020202020204" pitchFamily="34" charset="0"/>
                <a:buNone/>
              </a:pPr>
              <a:endPara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47" name="Oval 31"/>
            <p:cNvSpPr>
              <a:spLocks noChangeArrowheads="1"/>
            </p:cNvSpPr>
            <p:nvPr/>
          </p:nvSpPr>
          <p:spPr bwMode="auto">
            <a:xfrm>
              <a:off x="256" y="7"/>
              <a:ext cx="1097" cy="204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50000">
                  <a:srgbClr val="3C5028"/>
                </a:gs>
                <a:gs pos="100000">
                  <a:schemeClr val="hlink"/>
                </a:gs>
              </a:gsLst>
              <a:lin ang="2700000" scaled="1"/>
            </a:gradFill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65" name="Oval 32"/>
            <p:cNvSpPr/>
            <p:nvPr/>
          </p:nvSpPr>
          <p:spPr>
            <a:xfrm>
              <a:off x="256" y="7"/>
              <a:ext cx="1097" cy="2047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•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marL="0" lvl="0" indent="0" algn="r" eaLnBrk="1" hangingPunct="1">
                <a:spcBef>
                  <a:spcPct val="0"/>
                </a:spcBef>
                <a:buClrTx/>
                <a:buFont typeface="Arial" panose="020B0604020202020204" pitchFamily="34" charset="0"/>
                <a:buNone/>
              </a:pPr>
              <a:endPara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6151" name="WordArt 2"/>
          <p:cNvSpPr/>
          <p:nvPr/>
        </p:nvSpPr>
        <p:spPr>
          <a:xfrm>
            <a:off x="584200" y="2998788"/>
            <a:ext cx="1714500" cy="782637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normAutofit/>
            <a:scene3d>
              <a:camera prst="legacyObliqueTopLeft">
                <a:rot lat="0" lon="0" rev="0"/>
              </a:camera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p>
            <a:pPr algn="ctr"/>
            <a:r>
              <a:rPr lang="zh-CN" altLang="en-US" sz="5400" b="1"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  <a:tileRect/>
                </a:gradFill>
                <a:latin typeface="隶书" panose="02010509060101010101" pitchFamily="49" charset="-122"/>
                <a:ea typeface="隶书" panose="02010509060101010101" pitchFamily="49" charset="-122"/>
              </a:rPr>
              <a:t>目 录</a:t>
            </a:r>
            <a:endParaRPr lang="zh-CN" altLang="en-US" sz="5400" b="1"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  <a:tileRect/>
              </a:gra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6152" name="AutoShape 9"/>
          <p:cNvSpPr/>
          <p:nvPr/>
        </p:nvSpPr>
        <p:spPr>
          <a:xfrm>
            <a:off x="2987675" y="3500438"/>
            <a:ext cx="4968875" cy="433387"/>
          </a:xfrm>
          <a:prstGeom prst="roundRect">
            <a:avLst>
              <a:gd name="adj" fmla="val 50000"/>
            </a:avLst>
          </a:prstGeom>
          <a:noFill/>
          <a:ln w="2857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zh-CN" altLang="en-US" sz="2400" dirty="0">
                <a:latin typeface="Arial" panose="020B0604020202020204" pitchFamily="34" charset="0"/>
                <a:ea typeface="宋体" panose="02010600030101010101" pitchFamily="2" charset="-122"/>
              </a:rPr>
              <a:t>任务二　熟悉市场运营规则</a:t>
            </a:r>
            <a:endParaRPr lang="zh-CN" altLang="en-US" sz="24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6153" name="Group 19"/>
          <p:cNvGrpSpPr/>
          <p:nvPr/>
        </p:nvGrpSpPr>
        <p:grpSpPr>
          <a:xfrm>
            <a:off x="2627313" y="2781300"/>
            <a:ext cx="381000" cy="481013"/>
            <a:chOff x="0" y="0"/>
            <a:chExt cx="1615" cy="2039"/>
          </a:xfrm>
        </p:grpSpPr>
        <p:sp>
          <p:nvSpPr>
            <p:cNvPr id="6154" name="Oval 20"/>
            <p:cNvSpPr/>
            <p:nvPr/>
          </p:nvSpPr>
          <p:spPr>
            <a:xfrm>
              <a:off x="0" y="209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•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marL="0" lvl="0" indent="0" algn="r" eaLnBrk="1" hangingPunct="1">
                <a:spcBef>
                  <a:spcPct val="0"/>
                </a:spcBef>
                <a:buClrTx/>
                <a:buFont typeface="Arial" panose="020B0604020202020204" pitchFamily="34" charset="0"/>
                <a:buNone/>
              </a:pPr>
              <a:endPara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55" name="Oval 21"/>
            <p:cNvSpPr/>
            <p:nvPr/>
          </p:nvSpPr>
          <p:spPr>
            <a:xfrm>
              <a:off x="92" y="300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A2A2A2"/>
                </a:gs>
                <a:gs pos="100000">
                  <a:srgbClr val="FFFFFF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 wrap="none"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•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marL="0" lvl="0" indent="0" algn="r" eaLnBrk="1" hangingPunct="1">
                <a:spcBef>
                  <a:spcPct val="0"/>
                </a:spcBef>
                <a:buClrTx/>
                <a:buFont typeface="Arial" panose="020B0604020202020204" pitchFamily="34" charset="0"/>
                <a:buNone/>
              </a:pPr>
              <a:endPara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63" name="Oval 22"/>
            <p:cNvSpPr>
              <a:spLocks noChangeArrowheads="1"/>
            </p:cNvSpPr>
            <p:nvPr/>
          </p:nvSpPr>
          <p:spPr bwMode="auto">
            <a:xfrm>
              <a:off x="592" y="0"/>
              <a:ext cx="781" cy="203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5000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57" name="Oval 23"/>
            <p:cNvSpPr/>
            <p:nvPr/>
          </p:nvSpPr>
          <p:spPr>
            <a:xfrm>
              <a:off x="592" y="0"/>
              <a:ext cx="781" cy="2039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wrap="none"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•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marL="0" lvl="0" indent="0" algn="r" eaLnBrk="1" hangingPunct="1">
                <a:spcBef>
                  <a:spcPct val="0"/>
                </a:spcBef>
                <a:buClrTx/>
                <a:buFont typeface="Arial" panose="020B0604020202020204" pitchFamily="34" charset="0"/>
                <a:buNone/>
              </a:pPr>
              <a:endPara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65" name="Oval 24"/>
            <p:cNvSpPr>
              <a:spLocks noChangeArrowheads="1"/>
            </p:cNvSpPr>
            <p:nvPr/>
          </p:nvSpPr>
          <p:spPr bwMode="auto">
            <a:xfrm>
              <a:off x="256" y="0"/>
              <a:ext cx="1097" cy="203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50000">
                  <a:srgbClr val="3C5028"/>
                </a:gs>
                <a:gs pos="100000">
                  <a:schemeClr val="hlink"/>
                </a:gs>
              </a:gsLst>
              <a:lin ang="2700000" scaled="1"/>
            </a:gradFill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159" name="Oval 25"/>
            <p:cNvSpPr/>
            <p:nvPr/>
          </p:nvSpPr>
          <p:spPr>
            <a:xfrm>
              <a:off x="256" y="0"/>
              <a:ext cx="1097" cy="2039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 anchor="ctr" anchorCtr="0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v"/>
                <a:defRPr sz="2800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Wingdings" panose="05000000000000000000" pitchFamily="2" charset="2"/>
                <a:buChar char="•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–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»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marL="0" lvl="0" indent="0" algn="r" eaLnBrk="1" hangingPunct="1">
                <a:spcBef>
                  <a:spcPct val="0"/>
                </a:spcBef>
                <a:buClrTx/>
                <a:buFont typeface="Arial" panose="020B0604020202020204" pitchFamily="34" charset="0"/>
                <a:buNone/>
              </a:pPr>
              <a:endPara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FDFD">
                <a:alpha val="100000"/>
              </a:srgbClr>
            </a:gs>
            <a:gs pos="74001">
              <a:srgbClr val="DEEDED">
                <a:alpha val="100000"/>
              </a:srgbClr>
            </a:gs>
            <a:gs pos="83000">
              <a:srgbClr val="DEEDED">
                <a:alpha val="100000"/>
              </a:srgbClr>
            </a:gs>
            <a:gs pos="100000">
              <a:srgbClr val="E9F3F3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4578" name="Rectangle 3"/>
          <p:cNvSpPr>
            <a:spLocks noGrp="1"/>
          </p:cNvSpPr>
          <p:nvPr>
            <p:ph type="body" sz="half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en-US" altLang="zh-CN" sz="2400" dirty="0">
                <a:ea typeface="宋体" panose="02010600030101010101" pitchFamily="2" charset="-122"/>
              </a:rPr>
              <a:t>2.ISO</a:t>
            </a:r>
            <a:r>
              <a:rPr lang="zh-CN" altLang="en-US" sz="2400" dirty="0">
                <a:ea typeface="宋体" panose="02010600030101010101" pitchFamily="2" charset="-122"/>
              </a:rPr>
              <a:t>认证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  <p:graphicFrame>
        <p:nvGraphicFramePr>
          <p:cNvPr id="159824" name="Group 80"/>
          <p:cNvGraphicFramePr>
            <a:graphicFrameLocks noGrp="1"/>
          </p:cNvGraphicFramePr>
          <p:nvPr>
            <p:ph sz="half" idx="1"/>
          </p:nvPr>
        </p:nvGraphicFramePr>
        <p:xfrm>
          <a:off x="395288" y="2636838"/>
          <a:ext cx="8218488" cy="2376488"/>
        </p:xfrm>
        <a:graphic>
          <a:graphicData uri="http://schemas.openxmlformats.org/drawingml/2006/table">
            <a:tbl>
              <a:tblPr/>
              <a:tblGrid>
                <a:gridCol w="1662112"/>
                <a:gridCol w="1673225"/>
                <a:gridCol w="1674813"/>
                <a:gridCol w="3208337"/>
              </a:tblGrid>
              <a:tr h="757237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ISO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认证体系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ISO9000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质量认证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ISO14000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环境认证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备注说明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2637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持续时间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两项认证可以同时进行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资金短缺的情况下，投资随时可以中断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认证完成后可以领取相应</a:t>
                      </a: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ISO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资格证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2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认证费用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2M/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24600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FDFD">
                <a:alpha val="100000"/>
              </a:srgbClr>
            </a:gs>
            <a:gs pos="74001">
              <a:srgbClr val="DEEDED">
                <a:alpha val="100000"/>
              </a:srgbClr>
            </a:gs>
            <a:gs pos="83000">
              <a:srgbClr val="DEEDED">
                <a:alpha val="100000"/>
              </a:srgbClr>
            </a:gs>
            <a:gs pos="100000">
              <a:srgbClr val="E9F3F3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5602" name="Rectangle 3"/>
          <p:cNvSpPr>
            <a:spLocks noGrp="1"/>
          </p:cNvSpPr>
          <p:nvPr>
            <p:ph type="body" sz="half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>
                <a:latin typeface="方正粗黑宋简体" pitchFamily="2" charset="-122"/>
                <a:ea typeface="方正粗黑宋简体" pitchFamily="2" charset="-122"/>
              </a:rPr>
              <a:t>六、融资贷款与贴现</a:t>
            </a:r>
            <a:endParaRPr lang="zh-CN" altLang="en-US" dirty="0">
              <a:latin typeface="方正粗黑宋简体" pitchFamily="2" charset="-122"/>
              <a:ea typeface="方正粗黑宋简体" pitchFamily="2" charset="-122"/>
            </a:endParaRPr>
          </a:p>
        </p:txBody>
      </p:sp>
      <p:graphicFrame>
        <p:nvGraphicFramePr>
          <p:cNvPr id="160937" name="Group 169"/>
          <p:cNvGraphicFramePr>
            <a:graphicFrameLocks noGrp="1"/>
          </p:cNvGraphicFramePr>
          <p:nvPr>
            <p:ph sz="half" idx="1"/>
          </p:nvPr>
        </p:nvGraphicFramePr>
        <p:xfrm>
          <a:off x="468313" y="1989138"/>
          <a:ext cx="8229600" cy="4114800"/>
        </p:xfrm>
        <a:graphic>
          <a:graphicData uri="http://schemas.openxmlformats.org/drawingml/2006/table">
            <a:tbl>
              <a:tblPr/>
              <a:tblGrid>
                <a:gridCol w="1168400"/>
                <a:gridCol w="1411287"/>
                <a:gridCol w="1955800"/>
                <a:gridCol w="1924050"/>
                <a:gridCol w="1770063"/>
              </a:tblGrid>
              <a:tr h="428625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融资方式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规定贷款时间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最高限额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财务费用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还款约定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长期贷款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每年年末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所有长短贷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之和不超过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上年所有者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权益的</a:t>
                      </a: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倍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10%</a:t>
                      </a:r>
                      <a:endParaRPr kumimoji="0" lang="en-US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年底付息，到期还本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短期贷款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每季度初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5%</a:t>
                      </a:r>
                      <a:endParaRPr kumimoji="0" lang="en-US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到期一次还本付息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高利贷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任何时间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与银行协商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20%</a:t>
                      </a:r>
                      <a:endParaRPr kumimoji="0" lang="en-US" altLang="zh-C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到期一次还本付息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1900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应收贴现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任何时间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根据应收账款额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12.5%</a:t>
                      </a:r>
                      <a:endParaRPr kumimoji="0" lang="en-US" altLang="zh-CN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季、</a:t>
                      </a: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季）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10%</a:t>
                      </a:r>
                      <a:endParaRPr kumimoji="0" lang="en-US" altLang="zh-CN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季、</a:t>
                      </a:r>
                      <a:r>
                        <a:rPr kumimoji="0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季）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贴现时付息</a:t>
                      </a:r>
                      <a:endParaRPr kumimoji="0" lang="zh-CN" alt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41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3"/>
          <p:cNvSpPr>
            <a:spLocks noGrp="1"/>
          </p:cNvSpPr>
          <p:nvPr>
            <p:ph idx="1"/>
          </p:nvPr>
        </p:nvSpPr>
        <p:spPr>
          <a:xfrm>
            <a:off x="457200" y="1143000"/>
            <a:ext cx="8435975" cy="4895850"/>
          </a:xfrm>
          <a:ln/>
        </p:spPr>
        <p:txBody>
          <a:bodyPr vert="horz" wrap="square" lIns="91440" tIns="45720" rIns="91440" bIns="45720" anchor="t" anchorCtr="0"/>
          <a:p>
            <a:r>
              <a:rPr lang="zh-CN" altLang="en-US" dirty="0">
                <a:ea typeface="宋体" panose="02010600030101010101" pitchFamily="2" charset="-122"/>
                <a:sym typeface="Wingdings 2" panose="05020102010507070707" pitchFamily="18" charset="2"/>
              </a:rPr>
              <a:t></a:t>
            </a:r>
            <a:r>
              <a:rPr lang="zh-CN" altLang="en-US" dirty="0">
                <a:ea typeface="宋体" panose="02010600030101010101" pitchFamily="2" charset="-122"/>
              </a:rPr>
              <a:t>长期贷款以</a:t>
            </a:r>
            <a:r>
              <a:rPr lang="en-US" altLang="zh-CN" dirty="0">
                <a:ea typeface="宋体" panose="02010600030101010101" pitchFamily="2" charset="-122"/>
              </a:rPr>
              <a:t>10M</a:t>
            </a:r>
            <a:r>
              <a:rPr lang="zh-CN" altLang="en-US" dirty="0">
                <a:ea typeface="宋体" panose="02010600030101010101" pitchFamily="2" charset="-122"/>
              </a:rPr>
              <a:t>为基本贷款单位、短期贷款以</a:t>
            </a:r>
            <a:r>
              <a:rPr lang="en-US" altLang="zh-CN" dirty="0">
                <a:ea typeface="宋体" panose="02010600030101010101" pitchFamily="2" charset="-122"/>
              </a:rPr>
              <a:t>20M</a:t>
            </a:r>
            <a:r>
              <a:rPr lang="zh-CN" altLang="en-US" dirty="0">
                <a:ea typeface="宋体" panose="02010600030101010101" pitchFamily="2" charset="-122"/>
              </a:rPr>
              <a:t>为基本贷款单位。长期贷款最长期限为</a:t>
            </a:r>
            <a:r>
              <a:rPr lang="en-US" altLang="zh-CN" dirty="0">
                <a:ea typeface="宋体" panose="02010600030101010101" pitchFamily="2" charset="-122"/>
              </a:rPr>
              <a:t>5</a:t>
            </a:r>
            <a:r>
              <a:rPr lang="zh-CN" altLang="en-US" dirty="0">
                <a:ea typeface="宋体" panose="02010600030101010101" pitchFamily="2" charset="-122"/>
              </a:rPr>
              <a:t>年，短期借款及高利贷期限为一年，不足一年的按一年计息。</a:t>
            </a:r>
            <a:endParaRPr lang="zh-CN" altLang="en-US" dirty="0">
              <a:ea typeface="宋体" panose="02010600030101010101" pitchFamily="2" charset="-122"/>
              <a:sym typeface="Wingdings 2" panose="05020102010507070707" pitchFamily="18" charset="2"/>
            </a:endParaRPr>
          </a:p>
          <a:p>
            <a:r>
              <a:rPr lang="zh-CN" altLang="en-US" dirty="0">
                <a:ea typeface="宋体" panose="02010600030101010101" pitchFamily="2" charset="-122"/>
                <a:sym typeface="Wingdings 2" panose="05020102010507070707" pitchFamily="18" charset="2"/>
              </a:rPr>
              <a:t></a:t>
            </a:r>
            <a:r>
              <a:rPr lang="zh-CN" altLang="en-US" dirty="0">
                <a:ea typeface="宋体" panose="02010600030101010101" pitchFamily="2" charset="-122"/>
              </a:rPr>
              <a:t> 应收账款贴现随时可以进行。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26627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任务二　熟悉市场运营规则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EFAF3">
                <a:alpha val="100000"/>
              </a:srgbClr>
            </a:gs>
            <a:gs pos="74001">
              <a:srgbClr val="F5D093">
                <a:alpha val="100000"/>
              </a:srgbClr>
            </a:gs>
            <a:gs pos="83000">
              <a:srgbClr val="F5D093">
                <a:alpha val="100000"/>
              </a:srgbClr>
            </a:gs>
            <a:gs pos="100000">
              <a:srgbClr val="F9E0B7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7650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项目三　模拟企业及市场竞争规则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27651" name="文本框 2"/>
          <p:cNvSpPr txBox="1"/>
          <p:nvPr/>
        </p:nvSpPr>
        <p:spPr>
          <a:xfrm>
            <a:off x="2268538" y="2852738"/>
            <a:ext cx="4535487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zh-CN" altLang="en-US" sz="4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谢    谢！</a:t>
            </a:r>
            <a:endParaRPr lang="zh-CN" altLang="en-US" sz="44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项目三　模拟企业及市场竞争规则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7171" name="AutoShape 5"/>
          <p:cNvSpPr/>
          <p:nvPr/>
        </p:nvSpPr>
        <p:spPr>
          <a:xfrm rot="5400000">
            <a:off x="-1938337" y="1227138"/>
            <a:ext cx="4824412" cy="4764087"/>
          </a:xfrm>
          <a:custGeom>
            <a:avLst/>
            <a:gdLst>
              <a:gd name="txL" fmla="*/ 401 w 21600"/>
              <a:gd name="txT" fmla="*/ 0 h 21600"/>
              <a:gd name="txR" fmla="*/ 21199 w 21600"/>
              <a:gd name="txB" fmla="*/ 13628 h 21600"/>
            </a:gdLst>
            <a:ahLst/>
            <a:cxnLst>
              <a:cxn ang="0">
                <a:pos x="538772352" y="0"/>
              </a:cxn>
              <a:cxn ang="0">
                <a:pos x="8081562" y="517674404"/>
              </a:cxn>
              <a:cxn ang="0">
                <a:pos x="538772352" y="15669438"/>
              </a:cxn>
              <a:cxn ang="0">
                <a:pos x="1069462919" y="517674404"/>
              </a:cxn>
            </a:cxnLst>
            <a:rect l="txL" t="txT" r="txR" b="txB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lnTo>
                  <a:pt x="323" y="10641"/>
                </a:lnTo>
                <a:close/>
              </a:path>
            </a:pathLst>
          </a:custGeom>
          <a:gradFill rotWithShape="1">
            <a:gsLst>
              <a:gs pos="0">
                <a:schemeClr val="bg2">
                  <a:alpha val="100000"/>
                </a:schemeClr>
              </a:gs>
              <a:gs pos="50000">
                <a:srgbClr val="E2E2E2">
                  <a:alpha val="100000"/>
                </a:srgbClr>
              </a:gs>
              <a:gs pos="100000">
                <a:schemeClr val="bg2">
                  <a:alpha val="100000"/>
                </a:schemeClr>
              </a:gs>
            </a:gsLst>
            <a:lin ang="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7172" name="AutoShape 6"/>
          <p:cNvSpPr/>
          <p:nvPr/>
        </p:nvSpPr>
        <p:spPr>
          <a:xfrm rot="5400000" flipH="1">
            <a:off x="-1530350" y="1754188"/>
            <a:ext cx="4030663" cy="3921125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7713 h 21600"/>
            </a:gdLst>
            <a:ahLst/>
            <a:cxnLst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txL" t="txT" r="txR" b="txB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10744" y="1080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56000"/>
                </a:schemeClr>
              </a:gs>
              <a:gs pos="100000">
                <a:srgbClr val="FFFFFF">
                  <a:alpha val="48000"/>
                </a:srgb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7173" name="WordArt 2"/>
          <p:cNvSpPr/>
          <p:nvPr/>
        </p:nvSpPr>
        <p:spPr>
          <a:xfrm>
            <a:off x="900113" y="3284538"/>
            <a:ext cx="1714500" cy="782637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normAutofit/>
            <a:scene3d>
              <a:camera prst="legacyObliqueTopLeft">
                <a:rot lat="0" lon="0" rev="0"/>
              </a:camera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p>
            <a:pPr algn="ctr"/>
            <a:r>
              <a:rPr lang="zh-CN" altLang="en-US" sz="5400" b="1"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  <a:tileRect/>
                </a:gra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endParaRPr lang="zh-CN" altLang="en-US" sz="5400" b="1">
              <a:gradFill rotWithShape="1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  <a:tileRect/>
              </a:gra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" name="WordArt 2"/>
          <p:cNvSpPr>
            <a:spLocks noChangeArrowheads="1" noChangeShapeType="1"/>
          </p:cNvSpPr>
          <p:nvPr/>
        </p:nvSpPr>
        <p:spPr bwMode="auto">
          <a:xfrm>
            <a:off x="539553" y="2996952"/>
            <a:ext cx="1080120" cy="1296144"/>
          </a:xfrm>
          <a:prstGeom prst="rect">
            <a:avLst/>
          </a:prstGeom>
        </p:spPr>
        <p:txBody>
          <a:bodyPr wrap="none" numCol="1" fromWordArt="1">
            <a:prstTxWarp prst="textTriangle">
              <a:avLst>
                <a:gd name="adj" fmla="val 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contourClr>
                <a:srgbClr val="FFFFCC"/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5400" b="1" i="0" u="none" strike="noStrike" kern="100" cap="none" spc="0" normalizeH="0" baseline="0" noProof="0" dirty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uLnTx/>
                <a:uFillTx/>
                <a:latin typeface="等线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学习</a:t>
            </a:r>
            <a:endParaRPr kumimoji="0" lang="en-US" altLang="zh-CN" sz="5400" b="1" i="0" u="none" strike="noStrike" kern="100" cap="none" spc="0" normalizeH="0" baseline="0" noProof="0" dirty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CN" sz="5400" b="1" i="0" u="none" strike="noStrike" kern="100" cap="none" spc="0" normalizeH="0" baseline="0" noProof="0" dirty="0">
                <a:ln>
                  <a:noFill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uLnTx/>
                <a:uFillTx/>
                <a:latin typeface="等线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目标</a:t>
            </a:r>
            <a:endParaRPr kumimoji="0" lang="zh-CN" altLang="zh-CN" sz="4400" b="1" i="0" u="none" strike="noStrike" kern="100" cap="none" spc="0" normalizeH="0" baseline="0" noProof="0" dirty="0">
              <a:ln>
                <a:noFill/>
              </a:ln>
              <a:solidFill>
                <a:schemeClr val="accent6">
                  <a:lumMod val="20000"/>
                  <a:lumOff val="80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87675" y="1125538"/>
            <a:ext cx="4572000" cy="5076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kumimoji="0" lang="zh-CN" altLang="zh-CN" sz="2400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知识目标</a:t>
            </a:r>
            <a:r>
              <a:rPr kumimoji="0" lang="en-US" altLang="zh-CN" sz="2400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endParaRPr kumimoji="0" lang="zh-CN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indent="-342900" algn="just" defTabSz="914400" eaLnBrk="1" hangingPunct="1">
              <a:buClrTx/>
              <a:buSzTx/>
              <a:buFont typeface="Wingdings" panose="05000000000000000000" pitchFamily="2" charset="2"/>
              <a:buChar char=""/>
              <a:defRPr/>
            </a:pPr>
            <a:r>
              <a:rPr kumimoji="0" lang="zh-CN" altLang="zh-CN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了解企业经营的本质，熟悉市场规则</a:t>
            </a:r>
            <a:endParaRPr kumimoji="0" lang="zh-CN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indent="-342900" algn="just" defTabSz="914400" eaLnBrk="1" hangingPunct="1">
              <a:buClrTx/>
              <a:buSzTx/>
              <a:buFont typeface="Wingdings" panose="05000000000000000000" pitchFamily="2" charset="2"/>
              <a:buChar char=""/>
              <a:defRPr/>
            </a:pPr>
            <a:r>
              <a:rPr kumimoji="0" lang="zh-CN" altLang="zh-CN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熟悉模拟企业市场运营规则</a:t>
            </a:r>
            <a:endParaRPr kumimoji="0" lang="en-US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algn="just" defTabSz="914400" eaLnBrk="1" hangingPunct="1"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defTabSz="914400" eaLnBrk="1" hangingPunct="1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kumimoji="0" lang="zh-CN" altLang="zh-CN" sz="2400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技能目标</a:t>
            </a:r>
            <a:r>
              <a:rPr kumimoji="0" lang="en-US" altLang="zh-CN" sz="2400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endParaRPr kumimoji="0" lang="zh-CN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indent="-342900" algn="just" defTabSz="914400" eaLnBrk="1" hangingPunct="1">
              <a:buClrTx/>
              <a:buSzTx/>
              <a:buFont typeface="Wingdings" panose="05000000000000000000" pitchFamily="2" charset="2"/>
              <a:buChar char=""/>
              <a:defRPr/>
            </a:pPr>
            <a:r>
              <a:rPr kumimoji="0" lang="zh-CN" altLang="zh-CN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能够掌握市场准入规则</a:t>
            </a:r>
            <a:endParaRPr kumimoji="0" lang="zh-CN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indent="-342900" algn="just" defTabSz="914400" eaLnBrk="1" hangingPunct="1">
              <a:buClrTx/>
              <a:buSzTx/>
              <a:buFont typeface="Wingdings" panose="05000000000000000000" pitchFamily="2" charset="2"/>
              <a:buChar char=""/>
              <a:defRPr/>
            </a:pPr>
            <a:r>
              <a:rPr kumimoji="0" lang="zh-CN" altLang="zh-CN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熟悉厂房、生产线、产品生产、原材料采购、产品研发与融资规则</a:t>
            </a:r>
            <a:endParaRPr kumimoji="0" lang="zh-CN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indent="-342900" algn="just" defTabSz="914400" eaLnBrk="1" hangingPunct="1">
              <a:buClrTx/>
              <a:buSzTx/>
              <a:buFont typeface="Wingdings" panose="05000000000000000000" pitchFamily="2" charset="2"/>
              <a:buChar char=""/>
              <a:defRPr/>
            </a:pPr>
            <a:r>
              <a:rPr kumimoji="0" lang="zh-CN" altLang="zh-CN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能够进行相应的厂房、生产线、产品生产、原材料采购、产品研发与融资等经营活动方案的计算</a:t>
            </a:r>
            <a:endParaRPr kumimoji="0" lang="en-US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algn="just" defTabSz="914400" eaLnBrk="1" hangingPunct="1"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R="0" algn="just" defTabSz="914400" eaLnBrk="1" hangingPunct="1"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2400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黑体" panose="02010609060101010101" pitchFamily="49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kumimoji="0" lang="zh-CN" altLang="zh-CN" sz="2400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思政目标</a:t>
            </a:r>
            <a:r>
              <a:rPr kumimoji="0" lang="en-US" altLang="zh-CN" sz="2400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]</a:t>
            </a:r>
            <a:endParaRPr kumimoji="0" lang="zh-CN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indent="-342900" algn="just" defTabSz="914400" eaLnBrk="1" hangingPunct="1">
              <a:buClrTx/>
              <a:buSzTx/>
              <a:buFont typeface="Wingdings" panose="05000000000000000000" pitchFamily="2" charset="2"/>
              <a:buChar char=""/>
              <a:defRPr/>
            </a:pPr>
            <a:r>
              <a:rPr kumimoji="0" lang="zh-CN" altLang="zh-CN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熟悉企业经营相关的法律法规，树立企业经营中的守法意识</a:t>
            </a:r>
            <a:endParaRPr kumimoji="0" lang="zh-CN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marR="0" indent="-342900" algn="just" defTabSz="914400" eaLnBrk="1" hangingPunct="1">
              <a:buClrTx/>
              <a:buSzTx/>
              <a:buFont typeface="Wingdings" panose="05000000000000000000" pitchFamily="2" charset="2"/>
              <a:buChar char=""/>
              <a:defRPr/>
            </a:pPr>
            <a:r>
              <a:rPr kumimoji="0" lang="zh-CN" altLang="zh-CN" kern="1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培养爱岗敬业的职业情操，树立质量意识和环境保护意识</a:t>
            </a:r>
            <a:endParaRPr kumimoji="0" lang="zh-CN" altLang="zh-CN" kern="1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2420938"/>
            <a:ext cx="8058150" cy="3455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文本框 4"/>
          <p:cNvSpPr txBox="1"/>
          <p:nvPr/>
        </p:nvSpPr>
        <p:spPr>
          <a:xfrm>
            <a:off x="611188" y="1412875"/>
            <a:ext cx="4572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v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zh-CN" altLang="zh-CN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思维导图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96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项目三　模拟企业及市场竞争规则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EFAF3">
                <a:alpha val="100000"/>
              </a:srgbClr>
            </a:gs>
            <a:gs pos="74001">
              <a:srgbClr val="F5D093">
                <a:alpha val="100000"/>
              </a:srgbClr>
            </a:gs>
            <a:gs pos="83000">
              <a:srgbClr val="F5D093">
                <a:alpha val="100000"/>
              </a:srgbClr>
            </a:gs>
            <a:gs pos="100000">
              <a:srgbClr val="F9E0B7">
                <a:alpha val="10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9218" name="WordArt 3"/>
          <p:cNvSpPr/>
          <p:nvPr/>
        </p:nvSpPr>
        <p:spPr>
          <a:xfrm>
            <a:off x="1187450" y="2636838"/>
            <a:ext cx="5976938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任务一　熟悉模拟企业与市场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3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895850"/>
          </a:xfrm>
          <a:ln/>
        </p:spPr>
        <p:txBody>
          <a:bodyPr vert="horz" wrap="square" lIns="91440" tIns="45720" rIns="91440" bIns="45720" anchor="t" anchorCtr="0"/>
          <a:p>
            <a:r>
              <a:rPr lang="zh-CN" altLang="en-US" dirty="0">
                <a:latin typeface="方正粗黑宋简体" pitchFamily="2" charset="-122"/>
                <a:ea typeface="方正粗黑宋简体" pitchFamily="2" charset="-122"/>
              </a:rPr>
              <a:t>一、企业经营的本质</a:t>
            </a:r>
            <a:endParaRPr lang="zh-CN" altLang="en-US" dirty="0">
              <a:latin typeface="方正粗黑宋简体" pitchFamily="2" charset="-122"/>
              <a:ea typeface="方正粗黑宋简体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    企业是指从事商品生产、流通和服务等活动，为满足社会需要和盈利，进行自主经营，自负盈亏，具有法人资格的经济组织。</a:t>
            </a:r>
            <a:endParaRPr lang="zh-CN" altLang="en-US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243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任务一　熟悉模拟企业与市场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r>
              <a:rPr lang="zh-CN" altLang="en-US" dirty="0">
                <a:ea typeface="宋体" panose="02010600030101010101" pitchFamily="2" charset="-122"/>
              </a:rPr>
              <a:t>如果企业出现以下两种情况，就将宣告破产。</a:t>
            </a:r>
            <a:endParaRPr lang="zh-CN" altLang="en-US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（</a:t>
            </a:r>
            <a:r>
              <a:rPr lang="en-US" altLang="zh-CN" dirty="0">
                <a:ea typeface="宋体" panose="02010600030101010101" pitchFamily="2" charset="-122"/>
              </a:rPr>
              <a:t>1</a:t>
            </a:r>
            <a:r>
              <a:rPr lang="zh-CN" altLang="en-US" dirty="0">
                <a:ea typeface="宋体" panose="02010600030101010101" pitchFamily="2" charset="-122"/>
              </a:rPr>
              <a:t>）资不抵债</a:t>
            </a:r>
            <a:endParaRPr lang="zh-CN" altLang="en-US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时，企业破产。</a:t>
            </a:r>
            <a:endParaRPr lang="zh-CN" altLang="en-US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（</a:t>
            </a:r>
            <a:r>
              <a:rPr lang="en-US" altLang="zh-CN" dirty="0">
                <a:ea typeface="宋体" panose="02010600030101010101" pitchFamily="2" charset="-122"/>
              </a:rPr>
              <a:t>2</a:t>
            </a:r>
            <a:r>
              <a:rPr lang="zh-CN" altLang="en-US" dirty="0">
                <a:ea typeface="宋体" panose="02010600030101010101" pitchFamily="2" charset="-122"/>
              </a:rPr>
              <a:t>）现金断流</a:t>
            </a:r>
            <a:endParaRPr lang="zh-CN" altLang="en-US" dirty="0">
              <a:ea typeface="宋体" panose="02010600030101010101" pitchFamily="2" charset="-122"/>
            </a:endParaRPr>
          </a:p>
          <a:p>
            <a:r>
              <a:rPr lang="zh-CN" altLang="en-US" dirty="0">
                <a:ea typeface="宋体" panose="02010600030101010101" pitchFamily="2" charset="-122"/>
              </a:rPr>
              <a:t>在模拟经营中一旦破产条件成立，请指导教师裁夺。一般可能有三种处理方式：其一，如果企业盘面能让股东</a:t>
            </a:r>
            <a:r>
              <a:rPr lang="en-US" altLang="zh-CN" dirty="0">
                <a:ea typeface="宋体" panose="02010600030101010101" pitchFamily="2" charset="-122"/>
              </a:rPr>
              <a:t>/</a:t>
            </a:r>
            <a:r>
              <a:rPr lang="zh-CN" altLang="en-US" dirty="0">
                <a:ea typeface="宋体" panose="02010600030101010101" pitchFamily="2" charset="-122"/>
              </a:rPr>
              <a:t>债权人看到一线希望，股东可能增资，债权人可能债转股。其二，企业联合或兼并；其三，破产清算。</a:t>
            </a:r>
            <a:endParaRPr lang="zh-CN" altLang="en-US" dirty="0">
              <a:ea typeface="宋体" panose="02010600030101010101" pitchFamily="2" charset="-122"/>
            </a:endParaRPr>
          </a:p>
          <a:p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1267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任务一　熟悉模拟企业与市场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533400" indent="-533400"/>
            <a:r>
              <a:rPr lang="zh-CN" altLang="en-US" dirty="0">
                <a:ea typeface="宋体" panose="02010600030101010101" pitchFamily="2" charset="-122"/>
              </a:rPr>
              <a:t>企业盈利</a:t>
            </a:r>
            <a:r>
              <a:rPr lang="en-US" altLang="zh-CN" dirty="0">
                <a:ea typeface="宋体" panose="02010600030101010101" pitchFamily="2" charset="-122"/>
              </a:rPr>
              <a:t>:</a:t>
            </a:r>
            <a:endParaRPr lang="en-US" altLang="zh-CN" dirty="0">
              <a:ea typeface="宋体" panose="02010600030101010101" pitchFamily="2" charset="-122"/>
            </a:endParaRPr>
          </a:p>
          <a:p>
            <a:pPr marL="533400" indent="-533400"/>
            <a:r>
              <a:rPr lang="zh-CN" altLang="en-US" dirty="0">
                <a:ea typeface="宋体" panose="02010600030101010101" pitchFamily="2" charset="-122"/>
              </a:rPr>
              <a:t>企业经营的本质是股东权益最大化，即盈利。</a:t>
            </a:r>
            <a:endParaRPr lang="zh-CN" altLang="en-US" dirty="0">
              <a:ea typeface="宋体" panose="02010600030101010101" pitchFamily="2" charset="-122"/>
            </a:endParaRPr>
          </a:p>
          <a:p>
            <a:pPr marL="533400" indent="-533400"/>
            <a:endParaRPr lang="zh-CN" altLang="en-US" dirty="0">
              <a:ea typeface="宋体" panose="02010600030101010101" pitchFamily="2" charset="-122"/>
            </a:endParaRPr>
          </a:p>
          <a:p>
            <a:pPr marL="533400" indent="-533400"/>
            <a:r>
              <a:rPr lang="zh-CN" altLang="en-US" dirty="0">
                <a:ea typeface="宋体" panose="02010600030101010101" pitchFamily="2" charset="-122"/>
              </a:rPr>
              <a:t>盈利的主要途径一是扩大销售（开源），二是控制成本（节流）。</a:t>
            </a: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2291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任务一　熟悉模拟企业与市场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3"/>
          <p:cNvSpPr>
            <a:spLocks noGrp="1"/>
          </p:cNvSpPr>
          <p:nvPr>
            <p:ph type="body" sz="half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dirty="0">
                <a:latin typeface="方正粗黑宋简体" pitchFamily="2" charset="-122"/>
                <a:ea typeface="方正粗黑宋简体" pitchFamily="2" charset="-122"/>
              </a:rPr>
              <a:t>二、市场规则</a:t>
            </a:r>
            <a:endParaRPr lang="zh-CN" altLang="en-US" dirty="0">
              <a:latin typeface="方正粗黑宋简体" pitchFamily="2" charset="-122"/>
              <a:ea typeface="方正粗黑宋简体" pitchFamily="2" charset="-122"/>
            </a:endParaRPr>
          </a:p>
          <a:p>
            <a:pPr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en-US" altLang="zh-CN" sz="2400" dirty="0">
                <a:ea typeface="宋体" panose="02010600030101010101" pitchFamily="2" charset="-122"/>
              </a:rPr>
              <a:t>1.</a:t>
            </a:r>
            <a:r>
              <a:rPr lang="zh-CN" altLang="en-US" sz="2400" dirty="0">
                <a:ea typeface="宋体" panose="02010600030101010101" pitchFamily="2" charset="-122"/>
              </a:rPr>
              <a:t>市场划分与市场准入</a:t>
            </a:r>
            <a:endParaRPr lang="zh-CN" altLang="en-US" sz="2400" dirty="0">
              <a:ea typeface="宋体" panose="02010600030101010101" pitchFamily="2" charset="-122"/>
            </a:endParaRPr>
          </a:p>
          <a:p>
            <a:pPr>
              <a:buClr>
                <a:schemeClr val="hlink"/>
              </a:buClr>
              <a:buSzTx/>
              <a:buFont typeface="Wingdings" panose="05000000000000000000" pitchFamily="2" charset="2"/>
            </a:pPr>
            <a:r>
              <a:rPr lang="zh-CN" altLang="en-US" sz="2400" dirty="0">
                <a:ea typeface="宋体" panose="02010600030101010101" pitchFamily="2" charset="-122"/>
              </a:rPr>
              <a:t>    （</a:t>
            </a:r>
            <a:r>
              <a:rPr lang="en-US" altLang="zh-CN" sz="2400" dirty="0">
                <a:ea typeface="宋体" panose="02010600030101010101" pitchFamily="2" charset="-122"/>
              </a:rPr>
              <a:t>1</a:t>
            </a:r>
            <a:r>
              <a:rPr lang="zh-CN" altLang="en-US" sz="2400" dirty="0">
                <a:ea typeface="宋体" panose="02010600030101010101" pitchFamily="2" charset="-122"/>
              </a:rPr>
              <a:t>）市场开发 </a:t>
            </a:r>
            <a:endParaRPr lang="zh-CN" altLang="en-US" sz="2400" dirty="0">
              <a:ea typeface="宋体" panose="02010600030101010101" pitchFamily="2" charset="-122"/>
            </a:endParaRPr>
          </a:p>
        </p:txBody>
      </p:sp>
      <p:graphicFrame>
        <p:nvGraphicFramePr>
          <p:cNvPr id="151693" name="Group 141"/>
          <p:cNvGraphicFramePr>
            <a:graphicFrameLocks noGrp="1"/>
          </p:cNvGraphicFramePr>
          <p:nvPr>
            <p:ph sz="half" idx="1"/>
          </p:nvPr>
        </p:nvGraphicFramePr>
        <p:xfrm>
          <a:off x="684213" y="2565400"/>
          <a:ext cx="8002588" cy="3473450"/>
        </p:xfrm>
        <a:graphic>
          <a:graphicData uri="http://schemas.openxmlformats.org/drawingml/2006/table">
            <a:tbl>
              <a:tblPr/>
              <a:tblGrid>
                <a:gridCol w="1420812"/>
                <a:gridCol w="1422400"/>
                <a:gridCol w="1420813"/>
                <a:gridCol w="3738562"/>
              </a:tblGrid>
              <a:tr h="579438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市    场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开发费用</a:t>
                      </a: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</a:t>
                      </a:r>
                      <a:endParaRPr kumimoji="0" lang="en-US" altLang="zh-CN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开发时间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说    明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本地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各市场开发可同时进行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资金短缺时可随时中断或终止投入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开发费用按开发时间平均支付，不允许加速投资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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Wingdings 2" panose="05020102010507070707" pitchFamily="18" charset="2"/>
                        </a:rPr>
                        <a:t>市场开拓完成后，领取相应的市场准入证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Wingdings 2" panose="05020102010507070707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区域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579438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国内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577850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亚洲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579438"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国际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1M/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400" b="1">
                          <a:solidFill>
                            <a:schemeClr val="tx2"/>
                          </a:solidFill>
                          <a:latin typeface="Verdana" panose="020B060403050404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zh-CN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年</a:t>
                      </a:r>
                      <a:endParaRPr kumimoji="0" lang="zh-CN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</a:tbl>
          </a:graphicData>
        </a:graphic>
      </p:graphicFrame>
      <p:sp>
        <p:nvSpPr>
          <p:cNvPr id="13348" name="WordArt 3"/>
          <p:cNvSpPr/>
          <p:nvPr/>
        </p:nvSpPr>
        <p:spPr>
          <a:xfrm>
            <a:off x="684213" y="260350"/>
            <a:ext cx="4608512" cy="574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2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prstShdw prst="shdw11" dir="16200000">
                    <a:srgbClr val="C0C0C0">
                      <a:alpha val="75000"/>
                    </a:srgbClr>
                  </a:prstShdw>
                </a:effectLst>
                <a:latin typeface="华文新魏" panose="02010800040101010101" charset="-122"/>
                <a:ea typeface="华文新魏" panose="02010800040101010101" charset="-122"/>
              </a:rPr>
              <a:t>任务一　熟悉模拟企业与市场</a:t>
            </a:r>
            <a:endParaRPr lang="zh-CN" altLang="en-US" sz="32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prstShdw prst="shdw11" dir="16200000">
                  <a:srgbClr val="C0C0C0">
                    <a:alpha val="75000"/>
                  </a:srgbClr>
                </a:prstShdw>
              </a:effectLst>
              <a:latin typeface="华文新魏" panose="02010800040101010101" charset="-122"/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漂亮的几何型体PPT模板">
  <a:themeElements>
    <a:clrScheme name="漂亮的几何型体PPT模板 3">
      <a:dk1>
        <a:srgbClr val="000000"/>
      </a:dk1>
      <a:lt1>
        <a:srgbClr val="FFFFFF"/>
      </a:lt1>
      <a:dk2>
        <a:srgbClr val="702424"/>
      </a:dk2>
      <a:lt2>
        <a:srgbClr val="C0C0C0"/>
      </a:lt2>
      <a:accent1>
        <a:srgbClr val="5EB4B4"/>
      </a:accent1>
      <a:accent2>
        <a:srgbClr val="E49514"/>
      </a:accent2>
      <a:accent3>
        <a:srgbClr val="FFFFFF"/>
      </a:accent3>
      <a:accent4>
        <a:srgbClr val="000000"/>
      </a:accent4>
      <a:accent5>
        <a:srgbClr val="B6D6D6"/>
      </a:accent5>
      <a:accent6>
        <a:srgbClr val="CF8711"/>
      </a:accent6>
      <a:hlink>
        <a:srgbClr val="6E9349"/>
      </a:hlink>
      <a:folHlink>
        <a:srgbClr val="90A8B0"/>
      </a:folHlink>
    </a:clrScheme>
    <a:fontScheme name="漂亮的几何型体PPT模板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</a:spPr>
      <a:bodyPr vert="horz" wrap="square" lIns="91440" tIns="45720" rIns="91440" bIns="45720" numCol="1" anchor="ctr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alt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</a:spPr>
      <a:bodyPr vert="horz" wrap="square" lIns="91440" tIns="45720" rIns="91440" bIns="45720" numCol="1" anchor="ctr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alt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漂亮的几何型体PPT模板 1">
        <a:dk1>
          <a:srgbClr val="003366"/>
        </a:dk1>
        <a:lt1>
          <a:srgbClr val="FFFFFF"/>
        </a:lt1>
        <a:dk2>
          <a:srgbClr val="51A0B9"/>
        </a:dk2>
        <a:lt2>
          <a:srgbClr val="DDDDDD"/>
        </a:lt2>
        <a:accent1>
          <a:srgbClr val="438ACB"/>
        </a:accent1>
        <a:accent2>
          <a:srgbClr val="77AE26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6B9D21"/>
        </a:accent6>
        <a:hlink>
          <a:srgbClr val="6E815B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漂亮的几何型体PPT模板 2">
        <a:dk1>
          <a:srgbClr val="30311D"/>
        </a:dk1>
        <a:lt1>
          <a:srgbClr val="FFFFFF"/>
        </a:lt1>
        <a:dk2>
          <a:srgbClr val="5B583B"/>
        </a:dk2>
        <a:lt2>
          <a:srgbClr val="DDDDDD"/>
        </a:lt2>
        <a:accent1>
          <a:srgbClr val="855BC3"/>
        </a:accent1>
        <a:accent2>
          <a:srgbClr val="5595C1"/>
        </a:accent2>
        <a:accent3>
          <a:srgbClr val="FFFFFF"/>
        </a:accent3>
        <a:accent4>
          <a:srgbClr val="272817"/>
        </a:accent4>
        <a:accent5>
          <a:srgbClr val="C2B5DE"/>
        </a:accent5>
        <a:accent6>
          <a:srgbClr val="4C87AF"/>
        </a:accent6>
        <a:hlink>
          <a:srgbClr val="557B97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漂亮的几何型体PPT模板 3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EB4B4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6D6D6"/>
        </a:accent5>
        <a:accent6>
          <a:srgbClr val="CF8711"/>
        </a:accent6>
        <a:hlink>
          <a:srgbClr val="6E9349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漂亮的几何型体PPT模板">
  <a:themeElements>
    <a:clrScheme name="1_漂亮的几何型体PPT模板 3">
      <a:dk1>
        <a:srgbClr val="000000"/>
      </a:dk1>
      <a:lt1>
        <a:srgbClr val="FFFFFF"/>
      </a:lt1>
      <a:dk2>
        <a:srgbClr val="702424"/>
      </a:dk2>
      <a:lt2>
        <a:srgbClr val="C0C0C0"/>
      </a:lt2>
      <a:accent1>
        <a:srgbClr val="5EB4B4"/>
      </a:accent1>
      <a:accent2>
        <a:srgbClr val="E49514"/>
      </a:accent2>
      <a:accent3>
        <a:srgbClr val="FFFFFF"/>
      </a:accent3>
      <a:accent4>
        <a:srgbClr val="000000"/>
      </a:accent4>
      <a:accent5>
        <a:srgbClr val="B6D6D6"/>
      </a:accent5>
      <a:accent6>
        <a:srgbClr val="CF8711"/>
      </a:accent6>
      <a:hlink>
        <a:srgbClr val="6E9349"/>
      </a:hlink>
      <a:folHlink>
        <a:srgbClr val="90A8B0"/>
      </a:folHlink>
    </a:clrScheme>
    <a:fontScheme name="1_漂亮的几何型体PPT模板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</a:spPr>
      <a:bodyPr vert="horz" wrap="square" lIns="91440" tIns="45720" rIns="91440" bIns="45720" numCol="1" anchor="ctr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alt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</a:spPr>
      <a:bodyPr vert="horz" wrap="square" lIns="91440" tIns="45720" rIns="91440" bIns="45720" numCol="1" anchor="ctr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alt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漂亮的几何型体PPT模板 1">
        <a:dk1>
          <a:srgbClr val="003366"/>
        </a:dk1>
        <a:lt1>
          <a:srgbClr val="FFFFFF"/>
        </a:lt1>
        <a:dk2>
          <a:srgbClr val="51A0B9"/>
        </a:dk2>
        <a:lt2>
          <a:srgbClr val="DDDDDD"/>
        </a:lt2>
        <a:accent1>
          <a:srgbClr val="438ACB"/>
        </a:accent1>
        <a:accent2>
          <a:srgbClr val="77AE26"/>
        </a:accent2>
        <a:accent3>
          <a:srgbClr val="FFFFFF"/>
        </a:accent3>
        <a:accent4>
          <a:srgbClr val="002A56"/>
        </a:accent4>
        <a:accent5>
          <a:srgbClr val="B0C4E2"/>
        </a:accent5>
        <a:accent6>
          <a:srgbClr val="6B9D21"/>
        </a:accent6>
        <a:hlink>
          <a:srgbClr val="6E815B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漂亮的几何型体PPT模板 2">
        <a:dk1>
          <a:srgbClr val="30311D"/>
        </a:dk1>
        <a:lt1>
          <a:srgbClr val="FFFFFF"/>
        </a:lt1>
        <a:dk2>
          <a:srgbClr val="5B583B"/>
        </a:dk2>
        <a:lt2>
          <a:srgbClr val="DDDDDD"/>
        </a:lt2>
        <a:accent1>
          <a:srgbClr val="855BC3"/>
        </a:accent1>
        <a:accent2>
          <a:srgbClr val="5595C1"/>
        </a:accent2>
        <a:accent3>
          <a:srgbClr val="FFFFFF"/>
        </a:accent3>
        <a:accent4>
          <a:srgbClr val="272817"/>
        </a:accent4>
        <a:accent5>
          <a:srgbClr val="C2B5DE"/>
        </a:accent5>
        <a:accent6>
          <a:srgbClr val="4C87AF"/>
        </a:accent6>
        <a:hlink>
          <a:srgbClr val="557B97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漂亮的几何型体PPT模板 3">
        <a:dk1>
          <a:srgbClr val="000000"/>
        </a:dk1>
        <a:lt1>
          <a:srgbClr val="FFFFFF"/>
        </a:lt1>
        <a:dk2>
          <a:srgbClr val="702424"/>
        </a:dk2>
        <a:lt2>
          <a:srgbClr val="C0C0C0"/>
        </a:lt2>
        <a:accent1>
          <a:srgbClr val="5EB4B4"/>
        </a:accent1>
        <a:accent2>
          <a:srgbClr val="E49514"/>
        </a:accent2>
        <a:accent3>
          <a:srgbClr val="FFFFFF"/>
        </a:accent3>
        <a:accent4>
          <a:srgbClr val="000000"/>
        </a:accent4>
        <a:accent5>
          <a:srgbClr val="B6D6D6"/>
        </a:accent5>
        <a:accent6>
          <a:srgbClr val="CF8711"/>
        </a:accent6>
        <a:hlink>
          <a:srgbClr val="6E9349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漂亮的几何型体PPT模板</Template>
  <TotalTime>0</TotalTime>
  <Words>2777</Words>
  <Application>WPS 演示</Application>
  <PresentationFormat>全屏显示(4:3)</PresentationFormat>
  <Paragraphs>452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41" baseType="lpstr">
      <vt:lpstr>Arial</vt:lpstr>
      <vt:lpstr>宋体</vt:lpstr>
      <vt:lpstr>Wingdings</vt:lpstr>
      <vt:lpstr>Verdana</vt:lpstr>
      <vt:lpstr>Calibri</vt:lpstr>
      <vt:lpstr>黑体</vt:lpstr>
      <vt:lpstr>等线</vt:lpstr>
      <vt:lpstr>Times New Roman</vt:lpstr>
      <vt:lpstr>方正粗黑宋简体</vt:lpstr>
      <vt:lpstr>Wingdings 2</vt:lpstr>
      <vt:lpstr>隶书</vt:lpstr>
      <vt:lpstr>楷体_GB2312</vt:lpstr>
      <vt:lpstr>新宋体</vt:lpstr>
      <vt:lpstr>华文新魏</vt:lpstr>
      <vt:lpstr>微软雅黑</vt:lpstr>
      <vt:lpstr>Arial Unicode MS</vt:lpstr>
      <vt:lpstr>漂亮的几何型体PPT模板</vt:lpstr>
      <vt:lpstr>1_漂亮的几何型体PPT模板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keke</dc:creator>
  <cp:lastModifiedBy>green</cp:lastModifiedBy>
  <cp:revision>134</cp:revision>
  <dcterms:created xsi:type="dcterms:W3CDTF">2008-07-12T08:20:50Z</dcterms:created>
  <dcterms:modified xsi:type="dcterms:W3CDTF">2025-07-06T01:16:45Z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3ED7C80564C748EE8A0CD19186CFAEF1_12</vt:lpwstr>
  </property>
</Properties>
</file>